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jpg>
</file>

<file path=ppt/media/image12.jpg>
</file>

<file path=ppt/media/image13.jpg>
</file>

<file path=ppt/media/image14.jpg>
</file>

<file path=ppt/media/image15.pn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c6f80d1f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c6f80d1f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c6f80d1ff_0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c6f80d1f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80d1ff_0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80d1f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68351a1084_2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68351a1084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https://github.com/Nasim227/CSE299_Group-4.gi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14.jpg"/><Relationship Id="rId5" Type="http://schemas.openxmlformats.org/officeDocument/2006/relationships/image" Target="../media/image2.png"/><Relationship Id="rId6"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3.jpg"/><Relationship Id="rId4" Type="http://schemas.openxmlformats.org/officeDocument/2006/relationships/image" Target="../media/image1.jpg"/><Relationship Id="rId5"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image" Target="../media/image10.jpg"/><Relationship Id="rId5"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2.jpg"/><Relationship Id="rId4" Type="http://schemas.openxmlformats.org/officeDocument/2006/relationships/image" Target="../media/image4.jpg"/><Relationship Id="rId5"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p:nvPr/>
        </p:nvSpPr>
        <p:spPr>
          <a:xfrm>
            <a:off x="926050" y="1314100"/>
            <a:ext cx="7523100" cy="793800"/>
          </a:xfrm>
          <a:prstGeom prst="rect">
            <a:avLst/>
          </a:prstGeom>
          <a:solidFill>
            <a:srgbClr val="7890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 name="Google Shape;86;p13"/>
          <p:cNvSpPr txBox="1"/>
          <p:nvPr>
            <p:ph type="title"/>
          </p:nvPr>
        </p:nvSpPr>
        <p:spPr>
          <a:xfrm>
            <a:off x="926050" y="1796700"/>
            <a:ext cx="7872600" cy="3336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Bike Store Management System</a:t>
            </a:r>
            <a:endParaRPr/>
          </a:p>
          <a:p>
            <a:pPr indent="0" lvl="0" marL="0" rtl="0" algn="l">
              <a:spcBef>
                <a:spcPts val="0"/>
              </a:spcBef>
              <a:spcAft>
                <a:spcPts val="0"/>
              </a:spcAft>
              <a:buNone/>
            </a:pPr>
            <a:r>
              <a:t/>
            </a:r>
            <a:endParaRPr/>
          </a:p>
        </p:txBody>
      </p:sp>
      <p:sp>
        <p:nvSpPr>
          <p:cNvPr id="87" name="Google Shape;87;p13"/>
          <p:cNvSpPr txBox="1"/>
          <p:nvPr/>
        </p:nvSpPr>
        <p:spPr>
          <a:xfrm>
            <a:off x="933575" y="2272300"/>
            <a:ext cx="7477500" cy="1946400"/>
          </a:xfrm>
          <a:prstGeom prst="rect">
            <a:avLst/>
          </a:prstGeom>
          <a:solidFill>
            <a:schemeClr val="dk1"/>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highlight>
                  <a:schemeClr val="dk1"/>
                </a:highlight>
              </a:rPr>
              <a:t>Course Name: Junior Design || </a:t>
            </a:r>
            <a:r>
              <a:rPr lang="en" sz="1500">
                <a:solidFill>
                  <a:schemeClr val="lt1"/>
                </a:solidFill>
              </a:rPr>
              <a:t>Course Code: </a:t>
            </a:r>
            <a:r>
              <a:rPr lang="en" sz="1500">
                <a:solidFill>
                  <a:schemeClr val="lt1"/>
                </a:solidFill>
              </a:rPr>
              <a:t>CSE 299 ||</a:t>
            </a:r>
            <a:r>
              <a:rPr lang="en" sz="1500">
                <a:solidFill>
                  <a:schemeClr val="lt1"/>
                </a:solidFill>
              </a:rPr>
              <a:t> Section: 04 || Group: 04</a:t>
            </a:r>
            <a:endParaRPr sz="1500">
              <a:solidFill>
                <a:schemeClr val="lt1"/>
              </a:solidFill>
            </a:endParaRPr>
          </a:p>
          <a:p>
            <a:pPr indent="0" lvl="0" marL="0" rtl="0" algn="ctr">
              <a:lnSpc>
                <a:spcPct val="115000"/>
              </a:lnSpc>
              <a:spcBef>
                <a:spcPts val="0"/>
              </a:spcBef>
              <a:spcAft>
                <a:spcPts val="0"/>
              </a:spcAft>
              <a:buNone/>
            </a:pPr>
            <a:r>
              <a:rPr lang="en" sz="1200">
                <a:solidFill>
                  <a:schemeClr val="lt1"/>
                </a:solidFill>
                <a:highlight>
                  <a:schemeClr val="dk1"/>
                </a:highlight>
              </a:rPr>
              <a:t>Git Repository: </a:t>
            </a:r>
            <a:r>
              <a:rPr lang="en" sz="1200" u="sng">
                <a:solidFill>
                  <a:schemeClr val="lt1"/>
                </a:solidFill>
                <a:highlight>
                  <a:schemeClr val="dk1"/>
                </a:highlight>
                <a:hlinkClick r:id="rId3">
                  <a:extLst>
                    <a:ext uri="{A12FA001-AC4F-418D-AE19-62706E023703}">
                      <ahyp:hlinkClr val="tx"/>
                    </a:ext>
                  </a:extLst>
                </a:hlinkClick>
              </a:rPr>
              <a:t>https://github.com/Nasim227/CSE299_Group-4.git</a:t>
            </a:r>
            <a:endParaRPr sz="1500">
              <a:solidFill>
                <a:schemeClr val="lt1"/>
              </a:solidFill>
              <a:highlight>
                <a:schemeClr val="dk1"/>
              </a:highlight>
            </a:endParaRPr>
          </a:p>
          <a:p>
            <a:pPr indent="0" lvl="0" marL="0" rtl="0" algn="ctr">
              <a:lnSpc>
                <a:spcPct val="115000"/>
              </a:lnSpc>
              <a:spcBef>
                <a:spcPts val="0"/>
              </a:spcBef>
              <a:spcAft>
                <a:spcPts val="0"/>
              </a:spcAft>
              <a:buNone/>
            </a:pPr>
            <a:r>
              <a:t/>
            </a:r>
            <a:endParaRPr sz="1500">
              <a:solidFill>
                <a:schemeClr val="lt1"/>
              </a:solidFill>
              <a:highlight>
                <a:schemeClr val="dk1"/>
              </a:highlight>
            </a:endParaRPr>
          </a:p>
          <a:p>
            <a:pPr indent="0" lvl="0" marL="0" rtl="0" algn="l">
              <a:lnSpc>
                <a:spcPct val="115000"/>
              </a:lnSpc>
              <a:spcBef>
                <a:spcPts val="0"/>
              </a:spcBef>
              <a:spcAft>
                <a:spcPts val="0"/>
              </a:spcAft>
              <a:buNone/>
            </a:pPr>
            <a:r>
              <a:rPr lang="en" sz="1500">
                <a:solidFill>
                  <a:schemeClr val="lt1"/>
                </a:solidFill>
              </a:rPr>
              <a:t>Group Members:</a:t>
            </a:r>
            <a:endParaRPr sz="1500">
              <a:solidFill>
                <a:schemeClr val="lt1"/>
              </a:solidFill>
            </a:endParaRPr>
          </a:p>
          <a:p>
            <a:pPr indent="-304800" lvl="0" marL="457200" rtl="0" algn="l">
              <a:lnSpc>
                <a:spcPct val="115000"/>
              </a:lnSpc>
              <a:spcBef>
                <a:spcPts val="0"/>
              </a:spcBef>
              <a:spcAft>
                <a:spcPts val="0"/>
              </a:spcAft>
              <a:buClr>
                <a:schemeClr val="lt1"/>
              </a:buClr>
              <a:buSzPts val="1200"/>
              <a:buAutoNum type="arabicPeriod"/>
            </a:pPr>
            <a:r>
              <a:rPr lang="en" sz="1200">
                <a:solidFill>
                  <a:schemeClr val="lt1"/>
                </a:solidFill>
              </a:rPr>
              <a:t>Md. Nasim Ahmed</a:t>
            </a:r>
            <a:r>
              <a:rPr b="1" lang="en" sz="1200">
                <a:solidFill>
                  <a:schemeClr val="lt1"/>
                </a:solidFill>
              </a:rPr>
              <a:t>  </a:t>
            </a:r>
            <a:r>
              <a:rPr lang="en" sz="1200">
                <a:solidFill>
                  <a:schemeClr val="lt1"/>
                </a:solidFill>
              </a:rPr>
              <a:t>2232936042</a:t>
            </a:r>
            <a:endParaRPr b="1"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Md. Abir Hasan  2021833642</a:t>
            </a:r>
            <a:endParaRPr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Md Murad Ul Momin  2232360642</a:t>
            </a:r>
            <a:endParaRPr sz="1200">
              <a:solidFill>
                <a:schemeClr val="lt1"/>
              </a:solidFill>
            </a:endParaRPr>
          </a:p>
          <a:p>
            <a:pPr indent="0" lvl="0" marL="0" rtl="0" algn="ctr">
              <a:spcBef>
                <a:spcPts val="0"/>
              </a:spcBef>
              <a:spcAft>
                <a:spcPts val="0"/>
              </a:spcAft>
              <a:buNone/>
            </a:pPr>
            <a:r>
              <a:t/>
            </a:r>
            <a:endParaRPr b="1" sz="1200"/>
          </a:p>
          <a:p>
            <a:pPr indent="0" lvl="0" marL="0" rtl="0" algn="l">
              <a:lnSpc>
                <a:spcPct val="115000"/>
              </a:lnSpc>
              <a:spcBef>
                <a:spcPts val="0"/>
              </a:spcBef>
              <a:spcAft>
                <a:spcPts val="0"/>
              </a:spcAft>
              <a:buNone/>
            </a:pPr>
            <a:r>
              <a:t/>
            </a:r>
            <a:endParaRPr sz="1500">
              <a:solidFill>
                <a:schemeClr val="lt1"/>
              </a:solidFill>
            </a:endParaRPr>
          </a:p>
        </p:txBody>
      </p:sp>
      <p:sp>
        <p:nvSpPr>
          <p:cNvPr id="88" name="Google Shape;88;p13"/>
          <p:cNvSpPr/>
          <p:nvPr/>
        </p:nvSpPr>
        <p:spPr>
          <a:xfrm>
            <a:off x="8411075" y="237800"/>
            <a:ext cx="475500" cy="484500"/>
          </a:xfrm>
          <a:prstGeom prst="quadArrowCallout">
            <a:avLst>
              <a:gd fmla="val 18515" name="adj1"/>
              <a:gd fmla="val 18515" name="adj2"/>
              <a:gd fmla="val 18515" name="adj3"/>
              <a:gd fmla="val 48123"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311700" y="555600"/>
            <a:ext cx="2808000" cy="755700"/>
          </a:xfrm>
          <a:prstGeom prst="rect">
            <a:avLst/>
          </a:prstGeom>
          <a:solidFill>
            <a:schemeClr val="dk1"/>
          </a:solidFill>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lt1"/>
                </a:solidFill>
                <a:highlight>
                  <a:schemeClr val="dk1"/>
                </a:highlight>
                <a:latin typeface="Arial"/>
                <a:ea typeface="Arial"/>
                <a:cs typeface="Arial"/>
                <a:sym typeface="Arial"/>
              </a:rPr>
              <a:t>Bike Store Management System</a:t>
            </a:r>
            <a:endParaRPr sz="1600">
              <a:solidFill>
                <a:schemeClr val="lt1"/>
              </a:solidFill>
              <a:highlight>
                <a:schemeClr val="dk1"/>
              </a:highlight>
            </a:endParaRPr>
          </a:p>
        </p:txBody>
      </p:sp>
      <p:sp>
        <p:nvSpPr>
          <p:cNvPr id="94" name="Google Shape;94;p14"/>
          <p:cNvSpPr txBox="1"/>
          <p:nvPr>
            <p:ph idx="1" type="body"/>
          </p:nvPr>
        </p:nvSpPr>
        <p:spPr>
          <a:xfrm>
            <a:off x="311700" y="1465804"/>
            <a:ext cx="2808000" cy="31032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4625">
                <a:solidFill>
                  <a:schemeClr val="dk1"/>
                </a:solidFill>
                <a:highlight>
                  <a:schemeClr val="lt1"/>
                </a:highlight>
                <a:latin typeface="Arial"/>
                <a:ea typeface="Arial"/>
                <a:cs typeface="Arial"/>
                <a:sym typeface="Arial"/>
              </a:rPr>
              <a:t>The bike store management system is a web-based application for managing bike retail store activities. With this system delivery, we can automate everything from organizing the product, interacting with customers, sending stock alerts, generating invoices, and more. We are going to digitalize everything. The system will provide an enhanced UI/UX, data integrity, and easy access for customers and administrator users. The system can be used for better management of bike sales and inventory in an efficient manner while providing a high-quality experience to the customer without increasing the manual workload.</a:t>
            </a:r>
            <a:endParaRPr sz="4625">
              <a:solidFill>
                <a:schemeClr val="dk1"/>
              </a:solidFill>
              <a:highlight>
                <a:schemeClr val="lt1"/>
              </a:highlight>
              <a:latin typeface="Arial"/>
              <a:ea typeface="Arial"/>
              <a:cs typeface="Arial"/>
              <a:sym typeface="Arial"/>
            </a:endParaRPr>
          </a:p>
          <a:p>
            <a:pPr indent="0" lvl="0" marL="0" rtl="0" algn="l">
              <a:spcBef>
                <a:spcPts val="0"/>
              </a:spcBef>
              <a:spcAft>
                <a:spcPts val="1200"/>
              </a:spcAft>
              <a:buNone/>
            </a:pPr>
            <a:r>
              <a:t/>
            </a:r>
            <a:endParaRPr/>
          </a:p>
        </p:txBody>
      </p:sp>
      <p:pic>
        <p:nvPicPr>
          <p:cNvPr descr="Open Chromebook laptop computer" id="95" name="Google Shape;95;p14"/>
          <p:cNvPicPr preferRelativeResize="0"/>
          <p:nvPr/>
        </p:nvPicPr>
        <p:blipFill>
          <a:blip r:embed="rId3">
            <a:alphaModFix/>
          </a:blip>
          <a:stretch>
            <a:fillRect/>
          </a:stretch>
        </p:blipFill>
        <p:spPr>
          <a:xfrm>
            <a:off x="3452975" y="697325"/>
            <a:ext cx="5591976" cy="3316000"/>
          </a:xfrm>
          <a:prstGeom prst="rect">
            <a:avLst/>
          </a:prstGeom>
          <a:noFill/>
          <a:ln>
            <a:noFill/>
          </a:ln>
        </p:spPr>
      </p:pic>
      <p:pic>
        <p:nvPicPr>
          <p:cNvPr id="96" name="Google Shape;96;p14" title="e9d6c7876723c57717879270bda1f2a5.jpg"/>
          <p:cNvPicPr preferRelativeResize="0"/>
          <p:nvPr/>
        </p:nvPicPr>
        <p:blipFill rotWithShape="1">
          <a:blip r:embed="rId4">
            <a:alphaModFix/>
          </a:blip>
          <a:srcRect b="12406" l="0" r="0" t="12399"/>
          <a:stretch/>
        </p:blipFill>
        <p:spPr>
          <a:xfrm>
            <a:off x="4131700" y="978250"/>
            <a:ext cx="4142050" cy="2335949"/>
          </a:xfrm>
          <a:prstGeom prst="rect">
            <a:avLst/>
          </a:prstGeom>
          <a:noFill/>
          <a:ln>
            <a:noFill/>
          </a:ln>
        </p:spPr>
      </p:pic>
      <p:pic>
        <p:nvPicPr>
          <p:cNvPr descr="Portrait-oriented black smaptphone" id="97" name="Google Shape;97;p14"/>
          <p:cNvPicPr preferRelativeResize="0"/>
          <p:nvPr/>
        </p:nvPicPr>
        <p:blipFill>
          <a:blip r:embed="rId5">
            <a:alphaModFix/>
          </a:blip>
          <a:stretch>
            <a:fillRect/>
          </a:stretch>
        </p:blipFill>
        <p:spPr>
          <a:xfrm>
            <a:off x="7188601" y="1585375"/>
            <a:ext cx="1675825" cy="3291298"/>
          </a:xfrm>
          <a:prstGeom prst="rect">
            <a:avLst/>
          </a:prstGeom>
          <a:noFill/>
          <a:ln>
            <a:noFill/>
          </a:ln>
        </p:spPr>
      </p:pic>
      <p:pic>
        <p:nvPicPr>
          <p:cNvPr id="98" name="Google Shape;98;p14" title="d970459c5c7d296006653d0869c29a8a.jpg"/>
          <p:cNvPicPr preferRelativeResize="0"/>
          <p:nvPr/>
        </p:nvPicPr>
        <p:blipFill rotWithShape="1">
          <a:blip r:embed="rId6">
            <a:alphaModFix/>
          </a:blip>
          <a:srcRect b="6110" l="0" r="0" t="6101"/>
          <a:stretch/>
        </p:blipFill>
        <p:spPr>
          <a:xfrm>
            <a:off x="7269175" y="1858795"/>
            <a:ext cx="1514675" cy="2692755"/>
          </a:xfrm>
          <a:prstGeom prst="rect">
            <a:avLst/>
          </a:prstGeom>
          <a:noFill/>
          <a:ln>
            <a:noFill/>
          </a:ln>
        </p:spPr>
      </p:pic>
      <p:sp>
        <p:nvSpPr>
          <p:cNvPr id="99" name="Google Shape;99;p14"/>
          <p:cNvSpPr txBox="1"/>
          <p:nvPr/>
        </p:nvSpPr>
        <p:spPr>
          <a:xfrm>
            <a:off x="3208863" y="4362300"/>
            <a:ext cx="6480300" cy="69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t>Group:04   </a:t>
            </a:r>
            <a:r>
              <a:rPr lang="en" sz="1000"/>
              <a:t>Group Members:  Md. Nasim Ahmed</a:t>
            </a:r>
            <a:r>
              <a:rPr b="1" lang="en" sz="1000"/>
              <a:t>  </a:t>
            </a:r>
            <a:r>
              <a:rPr lang="en" sz="1000"/>
              <a:t>2232936042</a:t>
            </a:r>
            <a:endParaRPr b="1" sz="1000"/>
          </a:p>
          <a:p>
            <a:pPr indent="0" lvl="0" marL="0" rtl="0" algn="l">
              <a:lnSpc>
                <a:spcPct val="115000"/>
              </a:lnSpc>
              <a:spcBef>
                <a:spcPts val="0"/>
              </a:spcBef>
              <a:spcAft>
                <a:spcPts val="0"/>
              </a:spcAft>
              <a:buNone/>
            </a:pPr>
            <a:r>
              <a:rPr b="1" lang="en" sz="1000"/>
              <a:t>                                               </a:t>
            </a:r>
            <a:r>
              <a:rPr lang="en" sz="1000"/>
              <a:t>Md. Abir Hasan  2021833642</a:t>
            </a:r>
            <a:endParaRPr sz="1000"/>
          </a:p>
          <a:p>
            <a:pPr indent="0" lvl="0" marL="0" rtl="0" algn="l">
              <a:lnSpc>
                <a:spcPct val="115000"/>
              </a:lnSpc>
              <a:spcBef>
                <a:spcPts val="0"/>
              </a:spcBef>
              <a:spcAft>
                <a:spcPts val="0"/>
              </a:spcAft>
              <a:buNone/>
            </a:pPr>
            <a:r>
              <a:rPr lang="en" sz="1000"/>
              <a:t>                                               Md Murad Ul Momin  2232360642</a:t>
            </a:r>
            <a:endParaRPr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3"/>
                                        </p:tgtEl>
                                        <p:attrNameLst>
                                          <p:attrName>style.visibility</p:attrName>
                                        </p:attrNameLst>
                                      </p:cBhvr>
                                      <p:to>
                                        <p:strVal val="visible"/>
                                      </p:to>
                                    </p:set>
                                    <p:anim calcmode="lin" valueType="num">
                                      <p:cBhvr additive="base">
                                        <p:cTn dur="1000"/>
                                        <p:tgtEl>
                                          <p:spTgt spid="9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94"/>
                                        </p:tgtEl>
                                        <p:attrNameLst>
                                          <p:attrName>style.visibility</p:attrName>
                                        </p:attrNameLst>
                                      </p:cBhvr>
                                      <p:to>
                                        <p:strVal val="visible"/>
                                      </p:to>
                                    </p:set>
                                    <p:anim calcmode="lin" valueType="num">
                                      <p:cBhvr additive="base">
                                        <p:cTn dur="1000"/>
                                        <p:tgtEl>
                                          <p:spTgt spid="9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6"/>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par>
                                <p:cTn fill="hold" nodeType="withEffect" presetClass="entr" presetID="2" presetSubtype="2">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additive="base">
                                        <p:cTn dur="1000"/>
                                        <p:tgtEl>
                                          <p:spTgt spid="9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cxnSp>
        <p:nvCxnSpPr>
          <p:cNvPr id="104" name="Google Shape;104;p15"/>
          <p:cNvCxnSpPr/>
          <p:nvPr/>
        </p:nvCxnSpPr>
        <p:spPr>
          <a:xfrm>
            <a:off x="425013" y="2500383"/>
            <a:ext cx="3891000" cy="0"/>
          </a:xfrm>
          <a:prstGeom prst="straightConnector1">
            <a:avLst/>
          </a:prstGeom>
          <a:noFill/>
          <a:ln cap="flat" cmpd="sng" w="19050">
            <a:solidFill>
              <a:schemeClr val="lt2"/>
            </a:solidFill>
            <a:prstDash val="solid"/>
            <a:round/>
            <a:headEnd len="sm" w="sm" type="none"/>
            <a:tailEnd len="sm" w="sm" type="none"/>
          </a:ln>
        </p:spPr>
      </p:cxnSp>
      <p:cxnSp>
        <p:nvCxnSpPr>
          <p:cNvPr id="105" name="Google Shape;105;p15"/>
          <p:cNvCxnSpPr/>
          <p:nvPr/>
        </p:nvCxnSpPr>
        <p:spPr>
          <a:xfrm>
            <a:off x="4941300" y="3724283"/>
            <a:ext cx="3891000" cy="0"/>
          </a:xfrm>
          <a:prstGeom prst="straightConnector1">
            <a:avLst/>
          </a:prstGeom>
          <a:noFill/>
          <a:ln cap="flat" cmpd="sng" w="19050">
            <a:solidFill>
              <a:schemeClr val="lt2"/>
            </a:solidFill>
            <a:prstDash val="solid"/>
            <a:round/>
            <a:headEnd len="sm" w="sm" type="none"/>
            <a:tailEnd len="sm" w="sm" type="none"/>
          </a:ln>
        </p:spPr>
      </p:cxnSp>
      <p:pic>
        <p:nvPicPr>
          <p:cNvPr id="106" name="Google Shape;106;p15" title="b9e59ed454c8c2c9d91fdea9352be161.jpg"/>
          <p:cNvPicPr preferRelativeResize="0"/>
          <p:nvPr/>
        </p:nvPicPr>
        <p:blipFill rotWithShape="1">
          <a:blip r:embed="rId3">
            <a:alphaModFix/>
          </a:blip>
          <a:srcRect b="11473" l="0" r="0" t="11473"/>
          <a:stretch/>
        </p:blipFill>
        <p:spPr>
          <a:xfrm>
            <a:off x="425023" y="397950"/>
            <a:ext cx="3890969" cy="1998801"/>
          </a:xfrm>
          <a:prstGeom prst="rect">
            <a:avLst/>
          </a:prstGeom>
          <a:noFill/>
          <a:ln>
            <a:noFill/>
          </a:ln>
        </p:spPr>
      </p:pic>
      <p:pic>
        <p:nvPicPr>
          <p:cNvPr id="107" name="Google Shape;107;p15" title="e827d6bd190a8e672557ed568e74e5a8.jpg"/>
          <p:cNvPicPr preferRelativeResize="0"/>
          <p:nvPr/>
        </p:nvPicPr>
        <p:blipFill rotWithShape="1">
          <a:blip r:embed="rId4">
            <a:alphaModFix/>
          </a:blip>
          <a:srcRect b="19022" l="0" r="0" t="19016"/>
          <a:stretch/>
        </p:blipFill>
        <p:spPr>
          <a:xfrm>
            <a:off x="4941310" y="2867827"/>
            <a:ext cx="1935229" cy="944611"/>
          </a:xfrm>
          <a:prstGeom prst="rect">
            <a:avLst/>
          </a:prstGeom>
          <a:noFill/>
          <a:ln>
            <a:noFill/>
          </a:ln>
        </p:spPr>
      </p:pic>
      <p:pic>
        <p:nvPicPr>
          <p:cNvPr id="108" name="Google Shape;108;p15" title="e859bc75a828fa0c174d2a6da3bd0d7b.jpg"/>
          <p:cNvPicPr preferRelativeResize="0"/>
          <p:nvPr/>
        </p:nvPicPr>
        <p:blipFill rotWithShape="1">
          <a:blip r:embed="rId5">
            <a:alphaModFix/>
          </a:blip>
          <a:srcRect b="30863" l="0" r="0" t="30867"/>
          <a:stretch/>
        </p:blipFill>
        <p:spPr>
          <a:xfrm>
            <a:off x="6876555" y="2867839"/>
            <a:ext cx="1851925" cy="944607"/>
          </a:xfrm>
          <a:prstGeom prst="rect">
            <a:avLst/>
          </a:prstGeom>
          <a:noFill/>
          <a:ln>
            <a:noFill/>
          </a:ln>
        </p:spPr>
      </p:pic>
      <p:sp>
        <p:nvSpPr>
          <p:cNvPr id="109" name="Google Shape;109;p15"/>
          <p:cNvSpPr txBox="1"/>
          <p:nvPr>
            <p:ph idx="4294967295" type="body"/>
          </p:nvPr>
        </p:nvSpPr>
        <p:spPr>
          <a:xfrm>
            <a:off x="370563" y="2604000"/>
            <a:ext cx="3999900" cy="530400"/>
          </a:xfrm>
          <a:prstGeom prst="rect">
            <a:avLst/>
          </a:prstGeom>
        </p:spPr>
        <p:txBody>
          <a:bodyPr anchorCtr="0" anchor="b" bIns="91425" lIns="91425" spcFirstLastPara="1" rIns="91425" wrap="square" tIns="91425">
            <a:normAutofit/>
          </a:bodyPr>
          <a:lstStyle/>
          <a:p>
            <a:pPr indent="0" lvl="0" marL="0" rtl="0" algn="l">
              <a:spcBef>
                <a:spcPts val="1200"/>
              </a:spcBef>
              <a:spcAft>
                <a:spcPts val="1200"/>
              </a:spcAft>
              <a:buNone/>
            </a:pPr>
            <a:r>
              <a:rPr b="1" lang="en" sz="1600">
                <a:solidFill>
                  <a:schemeClr val="accent4"/>
                </a:solidFill>
                <a:latin typeface="Arial"/>
                <a:ea typeface="Arial"/>
                <a:cs typeface="Arial"/>
                <a:sym typeface="Arial"/>
              </a:rPr>
              <a:t>Objectives</a:t>
            </a:r>
            <a:endParaRPr b="1" sz="2600">
              <a:solidFill>
                <a:schemeClr val="accent4"/>
              </a:solidFill>
            </a:endParaRPr>
          </a:p>
        </p:txBody>
      </p:sp>
      <p:sp>
        <p:nvSpPr>
          <p:cNvPr id="110" name="Google Shape;110;p15"/>
          <p:cNvSpPr txBox="1"/>
          <p:nvPr>
            <p:ph idx="4294967295" type="body"/>
          </p:nvPr>
        </p:nvSpPr>
        <p:spPr>
          <a:xfrm>
            <a:off x="221425" y="3013500"/>
            <a:ext cx="3999900" cy="1922100"/>
          </a:xfrm>
          <a:prstGeom prst="rect">
            <a:avLst/>
          </a:prstGeom>
        </p:spPr>
        <p:txBody>
          <a:bodyPr anchorCtr="0" anchor="t" bIns="91425" lIns="91425" spcFirstLastPara="1" rIns="91425" wrap="square" tIns="91425">
            <a:normAutofit fontScale="25000" lnSpcReduction="10000"/>
          </a:bodyPr>
          <a:lstStyle/>
          <a:p>
            <a:pPr indent="-298450" lvl="0" marL="457200" rtl="0" algn="l">
              <a:spcBef>
                <a:spcPts val="1200"/>
              </a:spcBef>
              <a:spcAft>
                <a:spcPts val="0"/>
              </a:spcAft>
              <a:buClr>
                <a:srgbClr val="1155CC"/>
              </a:buClr>
              <a:buSzPct val="100000"/>
              <a:buFont typeface="Arial"/>
              <a:buChar char="●"/>
            </a:pPr>
            <a:r>
              <a:rPr lang="en" sz="4400">
                <a:solidFill>
                  <a:srgbClr val="1155CC"/>
                </a:solidFill>
                <a:latin typeface="Arial"/>
                <a:ea typeface="Arial"/>
                <a:cs typeface="Arial"/>
                <a:sym typeface="Arial"/>
              </a:rPr>
              <a:t>Create a dynamic and user-friendly bike shop website.</a:t>
            </a:r>
            <a:endParaRPr sz="4400">
              <a:solidFill>
                <a:srgbClr val="1155CC"/>
              </a:solidFill>
              <a:latin typeface="Arial"/>
              <a:ea typeface="Arial"/>
              <a:cs typeface="Arial"/>
              <a:sym typeface="Arial"/>
            </a:endParaRPr>
          </a:p>
          <a:p>
            <a:pPr indent="-298450" lvl="0" marL="457200" rtl="0" algn="l">
              <a:spcBef>
                <a:spcPts val="0"/>
              </a:spcBef>
              <a:spcAft>
                <a:spcPts val="0"/>
              </a:spcAft>
              <a:buClr>
                <a:srgbClr val="1155CC"/>
              </a:buClr>
              <a:buSzPct val="100000"/>
              <a:buFont typeface="Arial"/>
              <a:buChar char="●"/>
            </a:pPr>
            <a:r>
              <a:rPr lang="en" sz="4400">
                <a:solidFill>
                  <a:srgbClr val="1155CC"/>
                </a:solidFill>
                <a:latin typeface="Arial"/>
                <a:ea typeface="Arial"/>
                <a:cs typeface="Arial"/>
                <a:sym typeface="Arial"/>
              </a:rPr>
              <a:t>Build an efficient backend database system.</a:t>
            </a:r>
            <a:endParaRPr sz="4400">
              <a:solidFill>
                <a:srgbClr val="1155CC"/>
              </a:solidFill>
              <a:latin typeface="Arial"/>
              <a:ea typeface="Arial"/>
              <a:cs typeface="Arial"/>
              <a:sym typeface="Arial"/>
            </a:endParaRPr>
          </a:p>
          <a:p>
            <a:pPr indent="-298450" lvl="0" marL="457200" rtl="0" algn="l">
              <a:spcBef>
                <a:spcPts val="0"/>
              </a:spcBef>
              <a:spcAft>
                <a:spcPts val="0"/>
              </a:spcAft>
              <a:buClr>
                <a:srgbClr val="1155CC"/>
              </a:buClr>
              <a:buSzPct val="100000"/>
              <a:buFont typeface="Arial"/>
              <a:buChar char="●"/>
            </a:pPr>
            <a:r>
              <a:rPr lang="en" sz="4400">
                <a:solidFill>
                  <a:srgbClr val="1155CC"/>
                </a:solidFill>
                <a:latin typeface="Arial"/>
                <a:ea typeface="Arial"/>
                <a:cs typeface="Arial"/>
                <a:sym typeface="Arial"/>
              </a:rPr>
              <a:t>Enable modern features: bike view, product comparison, low stock alerts.</a:t>
            </a:r>
            <a:endParaRPr sz="4400">
              <a:solidFill>
                <a:srgbClr val="1155CC"/>
              </a:solidFill>
              <a:latin typeface="Arial"/>
              <a:ea typeface="Arial"/>
              <a:cs typeface="Arial"/>
              <a:sym typeface="Arial"/>
            </a:endParaRPr>
          </a:p>
          <a:p>
            <a:pPr indent="-298450" lvl="0" marL="457200" rtl="0" algn="l">
              <a:spcBef>
                <a:spcPts val="0"/>
              </a:spcBef>
              <a:spcAft>
                <a:spcPts val="0"/>
              </a:spcAft>
              <a:buClr>
                <a:srgbClr val="1155CC"/>
              </a:buClr>
              <a:buSzPct val="100000"/>
              <a:buFont typeface="Arial"/>
              <a:buChar char="●"/>
            </a:pPr>
            <a:r>
              <a:rPr lang="en" sz="4400">
                <a:solidFill>
                  <a:srgbClr val="1155CC"/>
                </a:solidFill>
                <a:latin typeface="Arial"/>
                <a:ea typeface="Arial"/>
                <a:cs typeface="Arial"/>
                <a:sym typeface="Arial"/>
              </a:rPr>
              <a:t>Integrate customer communication: email, WhatsApp.</a:t>
            </a:r>
            <a:endParaRPr sz="4400">
              <a:solidFill>
                <a:srgbClr val="1155CC"/>
              </a:solidFill>
              <a:latin typeface="Arial"/>
              <a:ea typeface="Arial"/>
              <a:cs typeface="Arial"/>
              <a:sym typeface="Arial"/>
            </a:endParaRPr>
          </a:p>
          <a:p>
            <a:pPr indent="-298450" lvl="0" marL="457200" rtl="0" algn="l">
              <a:spcBef>
                <a:spcPts val="0"/>
              </a:spcBef>
              <a:spcAft>
                <a:spcPts val="0"/>
              </a:spcAft>
              <a:buClr>
                <a:srgbClr val="1155CC"/>
              </a:buClr>
              <a:buSzPct val="100000"/>
              <a:buFont typeface="Arial"/>
              <a:buChar char="●"/>
            </a:pPr>
            <a:r>
              <a:rPr lang="en" sz="4400">
                <a:solidFill>
                  <a:srgbClr val="1155CC"/>
                </a:solidFill>
                <a:latin typeface="Arial"/>
                <a:ea typeface="Arial"/>
                <a:cs typeface="Arial"/>
                <a:sym typeface="Arial"/>
              </a:rPr>
              <a:t>Ensure accurate data through improved database architecture.</a:t>
            </a:r>
            <a:endParaRPr sz="4400">
              <a:solidFill>
                <a:srgbClr val="1155CC"/>
              </a:solidFill>
              <a:latin typeface="Arial"/>
              <a:ea typeface="Arial"/>
              <a:cs typeface="Arial"/>
              <a:sym typeface="Arial"/>
            </a:endParaRPr>
          </a:p>
          <a:p>
            <a:pPr indent="0" lvl="0" marL="0" rtl="0" algn="l">
              <a:spcBef>
                <a:spcPts val="1200"/>
              </a:spcBef>
              <a:spcAft>
                <a:spcPts val="1200"/>
              </a:spcAft>
              <a:buNone/>
            </a:pPr>
            <a:r>
              <a:t/>
            </a:r>
            <a:endParaRPr sz="1200"/>
          </a:p>
        </p:txBody>
      </p:sp>
      <p:sp>
        <p:nvSpPr>
          <p:cNvPr id="111" name="Google Shape;111;p15"/>
          <p:cNvSpPr txBox="1"/>
          <p:nvPr>
            <p:ph idx="4294967295" type="body"/>
          </p:nvPr>
        </p:nvSpPr>
        <p:spPr>
          <a:xfrm>
            <a:off x="4776400" y="397950"/>
            <a:ext cx="3999900" cy="530400"/>
          </a:xfrm>
          <a:prstGeom prst="rect">
            <a:avLst/>
          </a:prstGeom>
        </p:spPr>
        <p:txBody>
          <a:bodyPr anchorCtr="0" anchor="b" bIns="91425" lIns="91425" spcFirstLastPara="1" rIns="91425" wrap="square" tIns="91425">
            <a:normAutofit fontScale="25000" lnSpcReduction="20000"/>
          </a:bodyPr>
          <a:lstStyle/>
          <a:p>
            <a:pPr indent="0" lvl="0" marL="0" rtl="0" algn="l">
              <a:spcBef>
                <a:spcPts val="1200"/>
              </a:spcBef>
              <a:spcAft>
                <a:spcPts val="0"/>
              </a:spcAft>
              <a:buNone/>
            </a:pPr>
            <a:r>
              <a:rPr b="1" lang="en" sz="6400">
                <a:solidFill>
                  <a:srgbClr val="A61C00"/>
                </a:solidFill>
                <a:latin typeface="Arial"/>
                <a:ea typeface="Arial"/>
                <a:cs typeface="Arial"/>
                <a:sym typeface="Arial"/>
              </a:rPr>
              <a:t>Project Overview</a:t>
            </a:r>
            <a:endParaRPr b="1" sz="6400">
              <a:solidFill>
                <a:srgbClr val="A61C00"/>
              </a:solidFill>
              <a:latin typeface="Arial"/>
              <a:ea typeface="Arial"/>
              <a:cs typeface="Arial"/>
              <a:sym typeface="Arial"/>
            </a:endParaRPr>
          </a:p>
          <a:p>
            <a:pPr indent="0" lvl="0" marL="0" rtl="0" algn="l">
              <a:lnSpc>
                <a:spcPct val="100000"/>
              </a:lnSpc>
              <a:spcBef>
                <a:spcPts val="1200"/>
              </a:spcBef>
              <a:spcAft>
                <a:spcPts val="0"/>
              </a:spcAft>
              <a:buNone/>
            </a:pPr>
            <a:r>
              <a:t/>
            </a:r>
            <a:endParaRPr b="1" sz="2100">
              <a:solidFill>
                <a:schemeClr val="accent3"/>
              </a:solidFill>
            </a:endParaRPr>
          </a:p>
        </p:txBody>
      </p:sp>
      <p:sp>
        <p:nvSpPr>
          <p:cNvPr id="112" name="Google Shape;112;p15"/>
          <p:cNvSpPr txBox="1"/>
          <p:nvPr>
            <p:ph idx="4294967295" type="body"/>
          </p:nvPr>
        </p:nvSpPr>
        <p:spPr>
          <a:xfrm>
            <a:off x="4697250" y="631950"/>
            <a:ext cx="3999900" cy="2415300"/>
          </a:xfrm>
          <a:prstGeom prst="rect">
            <a:avLst/>
          </a:prstGeom>
        </p:spPr>
        <p:txBody>
          <a:bodyPr anchorCtr="0" anchor="t" bIns="91425" lIns="91425" spcFirstLastPara="1" rIns="91425" wrap="square" tIns="91425">
            <a:normAutofit fontScale="40000" lnSpcReduction="20000"/>
          </a:bodyPr>
          <a:lstStyle/>
          <a:p>
            <a:pPr indent="-330200" lvl="0" marL="457200" rtl="0" algn="l">
              <a:spcBef>
                <a:spcPts val="1200"/>
              </a:spcBef>
              <a:spcAft>
                <a:spcPts val="0"/>
              </a:spcAft>
              <a:buClr>
                <a:schemeClr val="dk1"/>
              </a:buClr>
              <a:buSzPct val="100000"/>
              <a:buFont typeface="Arial"/>
              <a:buChar char="●"/>
            </a:pPr>
            <a:r>
              <a:rPr lang="en" sz="4000">
                <a:solidFill>
                  <a:schemeClr val="dk1"/>
                </a:solidFill>
              </a:rPr>
              <a:t>A web-based system to manage bike shop operations.</a:t>
            </a:r>
            <a:endParaRPr sz="4000">
              <a:solidFill>
                <a:schemeClr val="dk1"/>
              </a:solidFill>
            </a:endParaRPr>
          </a:p>
          <a:p>
            <a:pPr indent="-330200" lvl="0" marL="457200" rtl="0" algn="l">
              <a:spcBef>
                <a:spcPts val="0"/>
              </a:spcBef>
              <a:spcAft>
                <a:spcPts val="0"/>
              </a:spcAft>
              <a:buClr>
                <a:schemeClr val="dk1"/>
              </a:buClr>
              <a:buSzPct val="100000"/>
              <a:buFont typeface="Arial"/>
              <a:buChar char="●"/>
            </a:pPr>
            <a:r>
              <a:rPr lang="en" sz="4000">
                <a:solidFill>
                  <a:schemeClr val="dk1"/>
                </a:solidFill>
              </a:rPr>
              <a:t>Automates product management, customer interaction, sales tracking, and report generation.</a:t>
            </a:r>
            <a:endParaRPr sz="4000">
              <a:solidFill>
                <a:schemeClr val="dk1"/>
              </a:solidFill>
            </a:endParaRPr>
          </a:p>
          <a:p>
            <a:pPr indent="-330200" lvl="0" marL="457200" rtl="0" algn="l">
              <a:spcBef>
                <a:spcPts val="0"/>
              </a:spcBef>
              <a:spcAft>
                <a:spcPts val="0"/>
              </a:spcAft>
              <a:buClr>
                <a:schemeClr val="dk1"/>
              </a:buClr>
              <a:buSzPct val="100000"/>
              <a:buFont typeface="Arial"/>
              <a:buChar char="●"/>
            </a:pPr>
            <a:r>
              <a:rPr lang="en" sz="4000">
                <a:solidFill>
                  <a:schemeClr val="dk1"/>
                </a:solidFill>
              </a:rPr>
              <a:t>Aims to improve efficiency, reduce manual workload, and deliver better user experience.</a:t>
            </a:r>
            <a:endParaRPr sz="4000">
              <a:solidFill>
                <a:schemeClr val="dk1"/>
              </a:solidFill>
            </a:endParaRPr>
          </a:p>
          <a:p>
            <a:pPr indent="0" lvl="0" marL="0" rtl="0" algn="l">
              <a:spcBef>
                <a:spcPts val="1200"/>
              </a:spcBef>
              <a:spcAft>
                <a:spcPts val="1200"/>
              </a:spcAft>
              <a:buNone/>
            </a:pPr>
            <a:r>
              <a:t/>
            </a:r>
            <a:endParaRPr sz="1200"/>
          </a:p>
        </p:txBody>
      </p:sp>
      <p:sp>
        <p:nvSpPr>
          <p:cNvPr id="113" name="Google Shape;113;p15"/>
          <p:cNvSpPr txBox="1"/>
          <p:nvPr/>
        </p:nvSpPr>
        <p:spPr>
          <a:xfrm>
            <a:off x="4886850" y="4242900"/>
            <a:ext cx="3999900" cy="69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t>Group:04   Group Members:  Md. Nasim Ahmed</a:t>
            </a:r>
            <a:r>
              <a:rPr b="1" lang="en" sz="1000"/>
              <a:t>  </a:t>
            </a:r>
            <a:r>
              <a:rPr lang="en" sz="1000"/>
              <a:t>2232936042</a:t>
            </a:r>
            <a:endParaRPr b="1" sz="1000"/>
          </a:p>
          <a:p>
            <a:pPr indent="0" lvl="0" marL="0" rtl="0" algn="l">
              <a:lnSpc>
                <a:spcPct val="115000"/>
              </a:lnSpc>
              <a:spcBef>
                <a:spcPts val="0"/>
              </a:spcBef>
              <a:spcAft>
                <a:spcPts val="0"/>
              </a:spcAft>
              <a:buNone/>
            </a:pPr>
            <a:r>
              <a:rPr b="1" lang="en" sz="1000"/>
              <a:t>                                               </a:t>
            </a:r>
            <a:r>
              <a:rPr lang="en" sz="1000"/>
              <a:t>Md. Abir Hasan  2021833642</a:t>
            </a:r>
            <a:endParaRPr sz="1000"/>
          </a:p>
          <a:p>
            <a:pPr indent="0" lvl="0" marL="0" rtl="0" algn="l">
              <a:lnSpc>
                <a:spcPct val="115000"/>
              </a:lnSpc>
              <a:spcBef>
                <a:spcPts val="0"/>
              </a:spcBef>
              <a:spcAft>
                <a:spcPts val="0"/>
              </a:spcAft>
              <a:buNone/>
            </a:pPr>
            <a:r>
              <a:rPr lang="en" sz="1000"/>
              <a:t>                                               Md Murad Ul Momin  2232360642</a:t>
            </a:r>
            <a:endParaRPr sz="1800">
              <a:solidFill>
                <a:schemeClr val="dk2"/>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2"/>
                                        </p:tgtEl>
                                        <p:attrNameLst>
                                          <p:attrName>style.visibility</p:attrName>
                                        </p:attrNameLst>
                                      </p:cBhvr>
                                      <p:to>
                                        <p:strVal val="visible"/>
                                      </p:to>
                                    </p:set>
                                    <p:anim calcmode="lin" valueType="num">
                                      <p:cBhvr additive="base">
                                        <p:cTn dur="1000"/>
                                        <p:tgtEl>
                                          <p:spTgt spid="11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09"/>
                                        </p:tgtEl>
                                        <p:attrNameLst>
                                          <p:attrName>style.visibility</p:attrName>
                                        </p:attrNameLst>
                                      </p:cBhvr>
                                      <p:to>
                                        <p:strVal val="visible"/>
                                      </p:to>
                                    </p:set>
                                    <p:anim calcmode="lin" valueType="num">
                                      <p:cBhvr additive="base">
                                        <p:cTn dur="1000"/>
                                        <p:tgtEl>
                                          <p:spTgt spid="10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10"/>
                                        </p:tgtEl>
                                        <p:attrNameLst>
                                          <p:attrName>style.visibility</p:attrName>
                                        </p:attrNameLst>
                                      </p:cBhvr>
                                      <p:to>
                                        <p:strVal val="visible"/>
                                      </p:to>
                                    </p:set>
                                    <p:anim calcmode="lin" valueType="num">
                                      <p:cBhvr additive="base">
                                        <p:cTn dur="1000"/>
                                        <p:tgtEl>
                                          <p:spTgt spid="110"/>
                                        </p:tgtEl>
                                        <p:attrNameLst>
                                          <p:attrName>ppt_w</p:attrName>
                                        </p:attrNameLst>
                                      </p:cBhvr>
                                      <p:tavLst>
                                        <p:tav fmla="" tm="0">
                                          <p:val>
                                            <p:strVal val="0"/>
                                          </p:val>
                                        </p:tav>
                                        <p:tav fmla="" tm="100000">
                                          <p:val>
                                            <p:strVal val="#ppt_w"/>
                                          </p:val>
                                        </p:tav>
                                      </p:tavLst>
                                    </p:anim>
                                    <p:anim calcmode="lin" valueType="num">
                                      <p:cBhvr additive="base">
                                        <p:cTn dur="1000"/>
                                        <p:tgtEl>
                                          <p:spTgt spid="110"/>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gtEl>
                                        <p:attrNameLst>
                                          <p:attrName>style.visibility</p:attrName>
                                        </p:attrNameLst>
                                      </p:cBhvr>
                                      <p:to>
                                        <p:strVal val="visible"/>
                                      </p:to>
                                    </p:set>
                                    <p:anim calcmode="lin" valueType="num">
                                      <p:cBhvr additive="base">
                                        <p:cTn dur="1000"/>
                                        <p:tgtEl>
                                          <p:spTgt spid="10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6"/>
          <p:cNvSpPr txBox="1"/>
          <p:nvPr>
            <p:ph type="title"/>
          </p:nvPr>
        </p:nvSpPr>
        <p:spPr>
          <a:xfrm>
            <a:off x="179025" y="1714675"/>
            <a:ext cx="4045200" cy="15096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0"/>
              </a:spcBef>
              <a:spcAft>
                <a:spcPts val="0"/>
              </a:spcAft>
              <a:buNone/>
            </a:pPr>
            <a:r>
              <a:rPr b="1" lang="en" sz="1600" u="sng">
                <a:solidFill>
                  <a:srgbClr val="000000"/>
                </a:solidFill>
                <a:latin typeface="Arial"/>
                <a:ea typeface="Arial"/>
                <a:cs typeface="Arial"/>
                <a:sym typeface="Arial"/>
              </a:rPr>
              <a:t>User Interface features:</a:t>
            </a:r>
            <a:endParaRPr b="1" sz="1600" u="sng">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2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Home page</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Login and signup option</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Navigation bar with multiple options</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Dropdown menus to make user experience easy</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Show products of different categories and brands</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Search bar and </a:t>
            </a:r>
            <a:r>
              <a:rPr lang="en" sz="1300">
                <a:solidFill>
                  <a:srgbClr val="000000"/>
                </a:solidFill>
                <a:latin typeface="Arial"/>
                <a:ea typeface="Arial"/>
                <a:cs typeface="Arial"/>
                <a:sym typeface="Arial"/>
              </a:rPr>
              <a:t>Sidebar to filter result of shown product</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See cart</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Password change option for user</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Discount and book products option for logged in users</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Contact with customers through email (and contact_no)</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Product compare option</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Lot of brands and products for user to choose from</a:t>
            </a:r>
            <a:endParaRPr sz="1300">
              <a:solidFill>
                <a:srgbClr val="000000"/>
              </a:solidFill>
              <a:latin typeface="Arial"/>
              <a:ea typeface="Arial"/>
              <a:cs typeface="Arial"/>
              <a:sym typeface="Arial"/>
            </a:endParaRPr>
          </a:p>
          <a:p>
            <a:pPr indent="-302895" lvl="0" marL="457200" rtl="0" algn="l">
              <a:lnSpc>
                <a:spcPct val="115000"/>
              </a:lnSpc>
              <a:spcBef>
                <a:spcPts val="0"/>
              </a:spcBef>
              <a:spcAft>
                <a:spcPts val="0"/>
              </a:spcAft>
              <a:buClr>
                <a:srgbClr val="000000"/>
              </a:buClr>
              <a:buSzPct val="100000"/>
              <a:buFont typeface="Arial"/>
              <a:buAutoNum type="arabicPeriod"/>
            </a:pPr>
            <a:r>
              <a:rPr lang="en" sz="1300">
                <a:solidFill>
                  <a:srgbClr val="000000"/>
                </a:solidFill>
                <a:latin typeface="Arial"/>
                <a:ea typeface="Arial"/>
                <a:cs typeface="Arial"/>
                <a:sym typeface="Arial"/>
              </a:rPr>
              <a:t>Classic design for each part of the website</a:t>
            </a:r>
            <a:endParaRPr sz="1300"/>
          </a:p>
        </p:txBody>
      </p:sp>
      <p:sp>
        <p:nvSpPr>
          <p:cNvPr id="119" name="Google Shape;119;p16"/>
          <p:cNvSpPr txBox="1"/>
          <p:nvPr>
            <p:ph idx="2" type="body"/>
          </p:nvPr>
        </p:nvSpPr>
        <p:spPr>
          <a:xfrm>
            <a:off x="4869775" y="133675"/>
            <a:ext cx="4045200" cy="3888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1600" u="sng">
                <a:latin typeface="Arial"/>
                <a:ea typeface="Arial"/>
                <a:cs typeface="Arial"/>
                <a:sym typeface="Arial"/>
              </a:rPr>
              <a:t>Manager Interface features:</a:t>
            </a:r>
            <a:endParaRPr b="1" sz="1600" u="sng">
              <a:latin typeface="Arial"/>
              <a:ea typeface="Arial"/>
              <a:cs typeface="Arial"/>
              <a:sym typeface="Arial"/>
            </a:endParaRPr>
          </a:p>
          <a:p>
            <a:pPr indent="0" lvl="0" marL="0" rtl="0" algn="l">
              <a:spcBef>
                <a:spcPts val="0"/>
              </a:spcBef>
              <a:spcAft>
                <a:spcPts val="0"/>
              </a:spcAft>
              <a:buNone/>
            </a:pPr>
            <a:r>
              <a:t/>
            </a:r>
            <a:endParaRPr b="1" sz="1100" u="sng">
              <a:latin typeface="Arial"/>
              <a:ea typeface="Arial"/>
              <a:cs typeface="Arial"/>
              <a:sym typeface="Arial"/>
            </a:endParaRPr>
          </a:p>
          <a:p>
            <a:pPr indent="-298450" lvl="0" marL="457200" rtl="0" algn="l">
              <a:spcBef>
                <a:spcPts val="0"/>
              </a:spcBef>
              <a:spcAft>
                <a:spcPts val="0"/>
              </a:spcAft>
              <a:buSzPts val="1100"/>
              <a:buFont typeface="Arial"/>
              <a:buAutoNum type="arabicPeriod"/>
            </a:pPr>
            <a:r>
              <a:rPr lang="en" sz="1100">
                <a:latin typeface="Arial"/>
                <a:ea typeface="Arial"/>
                <a:cs typeface="Arial"/>
                <a:sym typeface="Arial"/>
              </a:rPr>
              <a:t>Home page</a:t>
            </a:r>
            <a:endParaRPr sz="1100">
              <a:latin typeface="Arial"/>
              <a:ea typeface="Arial"/>
              <a:cs typeface="Arial"/>
              <a:sym typeface="Arial"/>
            </a:endParaRPr>
          </a:p>
          <a:p>
            <a:pPr indent="-298450" lvl="0" marL="457200" rtl="0" algn="l">
              <a:spcBef>
                <a:spcPts val="0"/>
              </a:spcBef>
              <a:spcAft>
                <a:spcPts val="0"/>
              </a:spcAft>
              <a:buSzPts val="1100"/>
              <a:buFont typeface="Arial"/>
              <a:buAutoNum type="arabicPeriod"/>
            </a:pPr>
            <a:r>
              <a:rPr lang="en" sz="1100">
                <a:latin typeface="Arial"/>
                <a:ea typeface="Arial"/>
                <a:cs typeface="Arial"/>
                <a:sym typeface="Arial"/>
              </a:rPr>
              <a:t>Login and signup option</a:t>
            </a:r>
            <a:endParaRPr sz="1100">
              <a:latin typeface="Arial"/>
              <a:ea typeface="Arial"/>
              <a:cs typeface="Arial"/>
              <a:sym typeface="Arial"/>
            </a:endParaRPr>
          </a:p>
          <a:p>
            <a:pPr indent="-298450" lvl="0" marL="457200" rtl="0" algn="l">
              <a:spcBef>
                <a:spcPts val="0"/>
              </a:spcBef>
              <a:spcAft>
                <a:spcPts val="0"/>
              </a:spcAft>
              <a:buSzPts val="1100"/>
              <a:buFont typeface="Arial"/>
              <a:buAutoNum type="arabicPeriod"/>
            </a:pPr>
            <a:r>
              <a:rPr lang="en" sz="1100">
                <a:latin typeface="Arial"/>
                <a:ea typeface="Arial"/>
                <a:cs typeface="Arial"/>
                <a:sym typeface="Arial"/>
              </a:rPr>
              <a:t>Sidebar design for different task</a:t>
            </a:r>
            <a:endParaRPr sz="1100">
              <a:latin typeface="Arial"/>
              <a:ea typeface="Arial"/>
              <a:cs typeface="Arial"/>
              <a:sym typeface="Arial"/>
            </a:endParaRPr>
          </a:p>
          <a:p>
            <a:pPr indent="-298450" lvl="0" marL="914400" rtl="0" algn="l">
              <a:spcBef>
                <a:spcPts val="0"/>
              </a:spcBef>
              <a:spcAft>
                <a:spcPts val="0"/>
              </a:spcAft>
              <a:buSzPts val="1100"/>
              <a:buFont typeface="Arial"/>
              <a:buChar char="●"/>
            </a:pPr>
            <a:r>
              <a:rPr lang="en" sz="1100">
                <a:latin typeface="Arial"/>
                <a:ea typeface="Arial"/>
                <a:cs typeface="Arial"/>
                <a:sym typeface="Arial"/>
              </a:rPr>
              <a:t>Add, update, delete new products to the shop</a:t>
            </a:r>
            <a:endParaRPr sz="1100">
              <a:latin typeface="Arial"/>
              <a:ea typeface="Arial"/>
              <a:cs typeface="Arial"/>
              <a:sym typeface="Arial"/>
            </a:endParaRPr>
          </a:p>
          <a:p>
            <a:pPr indent="-298450" lvl="0" marL="914400" rtl="0" algn="l">
              <a:spcBef>
                <a:spcPts val="0"/>
              </a:spcBef>
              <a:spcAft>
                <a:spcPts val="0"/>
              </a:spcAft>
              <a:buSzPts val="1100"/>
              <a:buFont typeface="Arial"/>
              <a:buChar char="●"/>
            </a:pPr>
            <a:r>
              <a:rPr lang="en" sz="1100">
                <a:latin typeface="Arial"/>
                <a:ea typeface="Arial"/>
                <a:cs typeface="Arial"/>
                <a:sym typeface="Arial"/>
              </a:rPr>
              <a:t>Save information of the sold products</a:t>
            </a:r>
            <a:endParaRPr sz="1100">
              <a:latin typeface="Arial"/>
              <a:ea typeface="Arial"/>
              <a:cs typeface="Arial"/>
              <a:sym typeface="Arial"/>
            </a:endParaRPr>
          </a:p>
          <a:p>
            <a:pPr indent="-298450" lvl="0" marL="914400" rtl="0" algn="l">
              <a:spcBef>
                <a:spcPts val="0"/>
              </a:spcBef>
              <a:spcAft>
                <a:spcPts val="0"/>
              </a:spcAft>
              <a:buSzPts val="1100"/>
              <a:buFont typeface="Arial"/>
              <a:buChar char="●"/>
            </a:pPr>
            <a:r>
              <a:rPr lang="en" sz="1100">
                <a:latin typeface="Arial"/>
                <a:ea typeface="Arial"/>
                <a:cs typeface="Arial"/>
                <a:sym typeface="Arial"/>
              </a:rPr>
              <a:t>See product and user/customers information</a:t>
            </a:r>
            <a:endParaRPr sz="1100">
              <a:latin typeface="Arial"/>
              <a:ea typeface="Arial"/>
              <a:cs typeface="Arial"/>
              <a:sym typeface="Arial"/>
            </a:endParaRPr>
          </a:p>
          <a:p>
            <a:pPr indent="-298450" lvl="0" marL="914400" rtl="0" algn="l">
              <a:spcBef>
                <a:spcPts val="0"/>
              </a:spcBef>
              <a:spcAft>
                <a:spcPts val="0"/>
              </a:spcAft>
              <a:buSzPts val="1100"/>
              <a:buFont typeface="Arial"/>
              <a:buChar char="●"/>
            </a:pPr>
            <a:r>
              <a:rPr lang="en" sz="1100">
                <a:latin typeface="Arial"/>
                <a:ea typeface="Arial"/>
                <a:cs typeface="Arial"/>
                <a:sym typeface="Arial"/>
              </a:rPr>
              <a:t>Sold and booked products</a:t>
            </a:r>
            <a:endParaRPr sz="1100">
              <a:latin typeface="Arial"/>
              <a:ea typeface="Arial"/>
              <a:cs typeface="Arial"/>
              <a:sym typeface="Arial"/>
            </a:endParaRPr>
          </a:p>
          <a:p>
            <a:pPr indent="-298450" lvl="0" marL="914400" rtl="0" algn="l">
              <a:spcBef>
                <a:spcPts val="0"/>
              </a:spcBef>
              <a:spcAft>
                <a:spcPts val="0"/>
              </a:spcAft>
              <a:buSzPts val="1100"/>
              <a:buFont typeface="Arial"/>
              <a:buChar char="●"/>
            </a:pPr>
            <a:r>
              <a:rPr lang="en" sz="1100">
                <a:latin typeface="Arial"/>
                <a:ea typeface="Arial"/>
                <a:cs typeface="Arial"/>
                <a:sym typeface="Arial"/>
              </a:rPr>
              <a:t>See total monthly, yearly sell and keep track</a:t>
            </a:r>
            <a:endParaRPr sz="1100">
              <a:latin typeface="Arial"/>
              <a:ea typeface="Arial"/>
              <a:cs typeface="Arial"/>
              <a:sym typeface="Arial"/>
            </a:endParaRPr>
          </a:p>
          <a:p>
            <a:pPr indent="-298450" lvl="0" marL="914400" rtl="0" algn="l">
              <a:spcBef>
                <a:spcPts val="0"/>
              </a:spcBef>
              <a:spcAft>
                <a:spcPts val="0"/>
              </a:spcAft>
              <a:buSzPts val="1100"/>
              <a:buFont typeface="Arial"/>
              <a:buChar char="●"/>
            </a:pPr>
            <a:r>
              <a:rPr lang="en" sz="1100">
                <a:latin typeface="Arial"/>
                <a:ea typeface="Arial"/>
                <a:cs typeface="Arial"/>
                <a:sym typeface="Arial"/>
              </a:rPr>
              <a:t>See best selling product</a:t>
            </a:r>
            <a:endParaRPr sz="1100">
              <a:latin typeface="Arial"/>
              <a:ea typeface="Arial"/>
              <a:cs typeface="Arial"/>
              <a:sym typeface="Arial"/>
            </a:endParaRPr>
          </a:p>
          <a:p>
            <a:pPr indent="-298450" lvl="0" marL="914400" rtl="0" algn="l">
              <a:spcBef>
                <a:spcPts val="0"/>
              </a:spcBef>
              <a:spcAft>
                <a:spcPts val="0"/>
              </a:spcAft>
              <a:buSzPts val="1100"/>
              <a:buFont typeface="Arial"/>
              <a:buChar char="●"/>
            </a:pPr>
            <a:r>
              <a:rPr lang="en" sz="1100">
                <a:latin typeface="Arial"/>
                <a:ea typeface="Arial"/>
                <a:cs typeface="Arial"/>
                <a:sym typeface="Arial"/>
              </a:rPr>
              <a:t>Update/create discount for any product</a:t>
            </a:r>
            <a:endParaRPr sz="1100">
              <a:latin typeface="Arial"/>
              <a:ea typeface="Arial"/>
              <a:cs typeface="Arial"/>
              <a:sym typeface="Arial"/>
            </a:endParaRPr>
          </a:p>
          <a:p>
            <a:pPr indent="-298450" lvl="0" marL="914400" rtl="0" algn="l">
              <a:spcBef>
                <a:spcPts val="0"/>
              </a:spcBef>
              <a:spcAft>
                <a:spcPts val="0"/>
              </a:spcAft>
              <a:buSzPts val="1100"/>
              <a:buFont typeface="Arial"/>
              <a:buChar char="●"/>
            </a:pPr>
            <a:r>
              <a:rPr lang="en" sz="1100">
                <a:latin typeface="Arial"/>
                <a:ea typeface="Arial"/>
                <a:cs typeface="Arial"/>
                <a:sym typeface="Arial"/>
              </a:rPr>
              <a:t>Print invoice/create pdf</a:t>
            </a:r>
            <a:endParaRPr b="1" sz="1100">
              <a:latin typeface="Arial"/>
              <a:ea typeface="Arial"/>
              <a:cs typeface="Arial"/>
              <a:sym typeface="Arial"/>
            </a:endParaRPr>
          </a:p>
          <a:p>
            <a:pPr indent="0" lvl="0" marL="0" rtl="0" algn="l">
              <a:spcBef>
                <a:spcPts val="0"/>
              </a:spcBef>
              <a:spcAft>
                <a:spcPts val="1200"/>
              </a:spcAft>
              <a:buNone/>
            </a:pPr>
            <a:r>
              <a:t/>
            </a:r>
            <a:endParaRPr b="1"/>
          </a:p>
        </p:txBody>
      </p:sp>
      <p:sp>
        <p:nvSpPr>
          <p:cNvPr id="120" name="Google Shape;120;p16"/>
          <p:cNvSpPr txBox="1"/>
          <p:nvPr/>
        </p:nvSpPr>
        <p:spPr>
          <a:xfrm>
            <a:off x="5027250" y="4335650"/>
            <a:ext cx="3887700" cy="6927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chemeClr val="lt1"/>
                </a:solidFill>
              </a:rPr>
              <a:t>Group:04   Group Members:  Md. Nasim Ahmed</a:t>
            </a:r>
            <a:r>
              <a:rPr b="1" lang="en" sz="1000">
                <a:solidFill>
                  <a:schemeClr val="lt1"/>
                </a:solidFill>
              </a:rPr>
              <a:t>  </a:t>
            </a:r>
            <a:r>
              <a:rPr lang="en" sz="1000">
                <a:solidFill>
                  <a:schemeClr val="lt1"/>
                </a:solidFill>
              </a:rPr>
              <a:t>2232936042</a:t>
            </a:r>
            <a:endParaRPr b="1" sz="1000">
              <a:solidFill>
                <a:schemeClr val="lt1"/>
              </a:solidFill>
            </a:endParaRPr>
          </a:p>
          <a:p>
            <a:pPr indent="0" lvl="0" marL="0" rtl="0" algn="l">
              <a:lnSpc>
                <a:spcPct val="115000"/>
              </a:lnSpc>
              <a:spcBef>
                <a:spcPts val="0"/>
              </a:spcBef>
              <a:spcAft>
                <a:spcPts val="0"/>
              </a:spcAft>
              <a:buNone/>
            </a:pPr>
            <a:r>
              <a:rPr b="1" lang="en" sz="1000">
                <a:solidFill>
                  <a:schemeClr val="lt1"/>
                </a:solidFill>
              </a:rPr>
              <a:t>                                               </a:t>
            </a:r>
            <a:r>
              <a:rPr lang="en" sz="1000">
                <a:solidFill>
                  <a:schemeClr val="lt1"/>
                </a:solidFill>
              </a:rPr>
              <a:t>Md. Abir Hasan  2021833642</a:t>
            </a:r>
            <a:endParaRPr sz="1000">
              <a:solidFill>
                <a:schemeClr val="lt1"/>
              </a:solidFill>
            </a:endParaRPr>
          </a:p>
          <a:p>
            <a:pPr indent="0" lvl="0" marL="0" rtl="0" algn="l">
              <a:lnSpc>
                <a:spcPct val="115000"/>
              </a:lnSpc>
              <a:spcBef>
                <a:spcPts val="0"/>
              </a:spcBef>
              <a:spcAft>
                <a:spcPts val="0"/>
              </a:spcAft>
              <a:buNone/>
            </a:pPr>
            <a:r>
              <a:rPr lang="en" sz="1000">
                <a:solidFill>
                  <a:schemeClr val="lt1"/>
                </a:solidFill>
              </a:rPr>
              <a:t>                                               Md Murad Ul Momin  2232360642</a:t>
            </a:r>
            <a:endParaRPr sz="1800">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19"/>
                                        </p:tgtEl>
                                        <p:attrNameLst>
                                          <p:attrName>style.visibility</p:attrName>
                                        </p:attrNameLst>
                                      </p:cBhvr>
                                      <p:to>
                                        <p:strVal val="visible"/>
                                      </p:to>
                                    </p:set>
                                    <p:anim calcmode="lin" valueType="num">
                                      <p:cBhvr additive="base">
                                        <p:cTn dur="1000"/>
                                        <p:tgtEl>
                                          <p:spTgt spid="11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24" name="Shape 124"/>
        <p:cNvGrpSpPr/>
        <p:nvPr/>
      </p:nvGrpSpPr>
      <p:grpSpPr>
        <a:xfrm>
          <a:off x="0" y="0"/>
          <a:ext cx="0" cy="0"/>
          <a:chOff x="0" y="0"/>
          <a:chExt cx="0" cy="0"/>
        </a:xfrm>
      </p:grpSpPr>
      <p:sp>
        <p:nvSpPr>
          <p:cNvPr id="125" name="Google Shape;125;p17"/>
          <p:cNvSpPr txBox="1"/>
          <p:nvPr>
            <p:ph type="title"/>
          </p:nvPr>
        </p:nvSpPr>
        <p:spPr>
          <a:xfrm>
            <a:off x="403750" y="526350"/>
            <a:ext cx="5618700" cy="4090800"/>
          </a:xfrm>
          <a:prstGeom prst="rect">
            <a:avLst/>
          </a:prstGeom>
        </p:spPr>
        <p:txBody>
          <a:bodyPr anchorCtr="0" anchor="ctr" bIns="91425" lIns="91425" spcFirstLastPara="1" rIns="91425" wrap="square" tIns="91425">
            <a:normAutofit/>
          </a:bodyPr>
          <a:lstStyle/>
          <a:p>
            <a:pPr indent="0" lvl="0" marL="0" rtl="0" algn="l">
              <a:lnSpc>
                <a:spcPct val="115000"/>
              </a:lnSpc>
              <a:spcBef>
                <a:spcPts val="1200"/>
              </a:spcBef>
              <a:spcAft>
                <a:spcPts val="0"/>
              </a:spcAft>
              <a:buNone/>
            </a:pPr>
            <a:r>
              <a:rPr b="1" lang="en" sz="1800">
                <a:latin typeface="Arial"/>
                <a:ea typeface="Arial"/>
                <a:cs typeface="Arial"/>
                <a:sym typeface="Arial"/>
              </a:rPr>
              <a:t>Technical Specifications</a:t>
            </a:r>
            <a:endParaRPr b="1" sz="1800">
              <a:latin typeface="Arial"/>
              <a:ea typeface="Arial"/>
              <a:cs typeface="Arial"/>
              <a:sym typeface="Arial"/>
            </a:endParaRPr>
          </a:p>
          <a:p>
            <a:pPr indent="-342900" lvl="0" marL="457200" rtl="0" algn="l">
              <a:lnSpc>
                <a:spcPct val="115000"/>
              </a:lnSpc>
              <a:spcBef>
                <a:spcPts val="1200"/>
              </a:spcBef>
              <a:spcAft>
                <a:spcPts val="0"/>
              </a:spcAft>
              <a:buClr>
                <a:schemeClr val="lt1"/>
              </a:buClr>
              <a:buSzPts val="1800"/>
              <a:buFont typeface="Arial"/>
              <a:buChar char="●"/>
            </a:pPr>
            <a:r>
              <a:rPr b="1" lang="en" sz="1800">
                <a:latin typeface="Arial"/>
                <a:ea typeface="Arial"/>
                <a:cs typeface="Arial"/>
                <a:sym typeface="Arial"/>
              </a:rPr>
              <a:t>Frontend:</a:t>
            </a:r>
            <a:r>
              <a:rPr lang="en" sz="1800">
                <a:latin typeface="Arial"/>
                <a:ea typeface="Arial"/>
                <a:cs typeface="Arial"/>
                <a:sym typeface="Arial"/>
              </a:rPr>
              <a:t> HTML, CSS</a:t>
            </a:r>
            <a:endParaRPr sz="1800">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b="1" lang="en" sz="1800">
                <a:latin typeface="Arial"/>
                <a:ea typeface="Arial"/>
                <a:cs typeface="Arial"/>
                <a:sym typeface="Arial"/>
              </a:rPr>
              <a:t>Backend:</a:t>
            </a:r>
            <a:r>
              <a:rPr lang="en" sz="1800">
                <a:latin typeface="Arial"/>
                <a:ea typeface="Arial"/>
                <a:cs typeface="Arial"/>
                <a:sym typeface="Arial"/>
              </a:rPr>
              <a:t> PHP, JS</a:t>
            </a:r>
            <a:endParaRPr sz="1800">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b="1" lang="en" sz="1800">
                <a:latin typeface="Arial"/>
                <a:ea typeface="Arial"/>
                <a:cs typeface="Arial"/>
                <a:sym typeface="Arial"/>
              </a:rPr>
              <a:t>Database:</a:t>
            </a:r>
            <a:r>
              <a:rPr lang="en" sz="1800">
                <a:latin typeface="Arial"/>
                <a:ea typeface="Arial"/>
                <a:cs typeface="Arial"/>
                <a:sym typeface="Arial"/>
              </a:rPr>
              <a:t> MySQL</a:t>
            </a:r>
            <a:endParaRPr sz="1800">
              <a:latin typeface="Arial"/>
              <a:ea typeface="Arial"/>
              <a:cs typeface="Arial"/>
              <a:sym typeface="Arial"/>
            </a:endParaRPr>
          </a:p>
          <a:p>
            <a:pPr indent="-342900" lvl="0" marL="457200" rtl="0" algn="l">
              <a:lnSpc>
                <a:spcPct val="115000"/>
              </a:lnSpc>
              <a:spcBef>
                <a:spcPts val="0"/>
              </a:spcBef>
              <a:spcAft>
                <a:spcPts val="0"/>
              </a:spcAft>
              <a:buClr>
                <a:schemeClr val="lt1"/>
              </a:buClr>
              <a:buSzPts val="1800"/>
              <a:buFont typeface="Arial"/>
              <a:buChar char="●"/>
            </a:pPr>
            <a:r>
              <a:rPr b="1" lang="en" sz="1800">
                <a:latin typeface="Arial"/>
                <a:ea typeface="Arial"/>
                <a:cs typeface="Arial"/>
                <a:sym typeface="Arial"/>
              </a:rPr>
              <a:t>IDE:</a:t>
            </a:r>
            <a:r>
              <a:rPr lang="en" sz="1800">
                <a:latin typeface="Arial"/>
                <a:ea typeface="Arial"/>
                <a:cs typeface="Arial"/>
                <a:sym typeface="Arial"/>
              </a:rPr>
              <a:t> Visual Studio Code</a:t>
            </a:r>
            <a:endParaRPr sz="1800">
              <a:latin typeface="Arial"/>
              <a:ea typeface="Arial"/>
              <a:cs typeface="Arial"/>
              <a:sym typeface="Arial"/>
            </a:endParaRPr>
          </a:p>
          <a:p>
            <a:pPr indent="0" lvl="0" marL="0" rtl="0" algn="l">
              <a:spcBef>
                <a:spcPts val="1200"/>
              </a:spcBef>
              <a:spcAft>
                <a:spcPts val="0"/>
              </a:spcAft>
              <a:buNone/>
            </a:pPr>
            <a:r>
              <a:t/>
            </a:r>
            <a:endParaRPr/>
          </a:p>
        </p:txBody>
      </p:sp>
      <p:pic>
        <p:nvPicPr>
          <p:cNvPr id="126" name="Google Shape;126;p17" title="31e5e78bb87da10be3355772e7e6d4df.jpg"/>
          <p:cNvPicPr preferRelativeResize="0"/>
          <p:nvPr/>
        </p:nvPicPr>
        <p:blipFill>
          <a:blip r:embed="rId3">
            <a:alphaModFix/>
          </a:blip>
          <a:stretch>
            <a:fillRect/>
          </a:stretch>
        </p:blipFill>
        <p:spPr>
          <a:xfrm>
            <a:off x="6395050" y="1092625"/>
            <a:ext cx="1178624" cy="1178624"/>
          </a:xfrm>
          <a:prstGeom prst="rect">
            <a:avLst/>
          </a:prstGeom>
          <a:noFill/>
          <a:ln>
            <a:noFill/>
          </a:ln>
        </p:spPr>
      </p:pic>
      <p:pic>
        <p:nvPicPr>
          <p:cNvPr id="127" name="Google Shape;127;p17" title="de6d51395aee9e6d67ed425ce6bfe683.jpg"/>
          <p:cNvPicPr preferRelativeResize="0"/>
          <p:nvPr/>
        </p:nvPicPr>
        <p:blipFill>
          <a:blip r:embed="rId4">
            <a:alphaModFix/>
          </a:blip>
          <a:stretch>
            <a:fillRect/>
          </a:stretch>
        </p:blipFill>
        <p:spPr>
          <a:xfrm>
            <a:off x="7661275" y="2271250"/>
            <a:ext cx="1094826" cy="1094826"/>
          </a:xfrm>
          <a:prstGeom prst="rect">
            <a:avLst/>
          </a:prstGeom>
          <a:noFill/>
          <a:ln>
            <a:noFill/>
          </a:ln>
        </p:spPr>
      </p:pic>
      <p:pic>
        <p:nvPicPr>
          <p:cNvPr id="128" name="Google Shape;128;p17" title="de53337026503baacf39e259e986fc84.jpg"/>
          <p:cNvPicPr preferRelativeResize="0"/>
          <p:nvPr/>
        </p:nvPicPr>
        <p:blipFill>
          <a:blip r:embed="rId5">
            <a:alphaModFix/>
          </a:blip>
          <a:stretch>
            <a:fillRect/>
          </a:stretch>
        </p:blipFill>
        <p:spPr>
          <a:xfrm>
            <a:off x="6246025" y="3366075"/>
            <a:ext cx="1156173" cy="1094825"/>
          </a:xfrm>
          <a:prstGeom prst="rect">
            <a:avLst/>
          </a:prstGeom>
          <a:noFill/>
          <a:ln>
            <a:noFill/>
          </a:ln>
        </p:spPr>
      </p:pic>
      <p:sp>
        <p:nvSpPr>
          <p:cNvPr id="129" name="Google Shape;129;p17"/>
          <p:cNvSpPr txBox="1"/>
          <p:nvPr/>
        </p:nvSpPr>
        <p:spPr>
          <a:xfrm>
            <a:off x="570775" y="4370550"/>
            <a:ext cx="7090500" cy="69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chemeClr val="lt1"/>
                </a:solidFill>
              </a:rPr>
              <a:t>Group:04   Group Members:  Md. Nasim Ahmed</a:t>
            </a:r>
            <a:r>
              <a:rPr b="1" lang="en" sz="1000">
                <a:solidFill>
                  <a:schemeClr val="lt1"/>
                </a:solidFill>
              </a:rPr>
              <a:t>  </a:t>
            </a:r>
            <a:r>
              <a:rPr lang="en" sz="1000">
                <a:solidFill>
                  <a:schemeClr val="lt1"/>
                </a:solidFill>
              </a:rPr>
              <a:t>2232936042</a:t>
            </a:r>
            <a:endParaRPr b="1" sz="1000">
              <a:solidFill>
                <a:schemeClr val="lt1"/>
              </a:solidFill>
            </a:endParaRPr>
          </a:p>
          <a:p>
            <a:pPr indent="0" lvl="0" marL="0" rtl="0" algn="l">
              <a:lnSpc>
                <a:spcPct val="115000"/>
              </a:lnSpc>
              <a:spcBef>
                <a:spcPts val="0"/>
              </a:spcBef>
              <a:spcAft>
                <a:spcPts val="0"/>
              </a:spcAft>
              <a:buNone/>
            </a:pPr>
            <a:r>
              <a:rPr b="1" lang="en" sz="1000">
                <a:solidFill>
                  <a:schemeClr val="lt1"/>
                </a:solidFill>
              </a:rPr>
              <a:t>                                               </a:t>
            </a:r>
            <a:r>
              <a:rPr lang="en" sz="1000">
                <a:solidFill>
                  <a:schemeClr val="lt1"/>
                </a:solidFill>
              </a:rPr>
              <a:t>Md. Abir Hasan  2021833642</a:t>
            </a:r>
            <a:endParaRPr sz="1000">
              <a:solidFill>
                <a:schemeClr val="lt1"/>
              </a:solidFill>
            </a:endParaRPr>
          </a:p>
          <a:p>
            <a:pPr indent="0" lvl="0" marL="0" rtl="0" algn="l">
              <a:lnSpc>
                <a:spcPct val="115000"/>
              </a:lnSpc>
              <a:spcBef>
                <a:spcPts val="0"/>
              </a:spcBef>
              <a:spcAft>
                <a:spcPts val="0"/>
              </a:spcAft>
              <a:buNone/>
            </a:pPr>
            <a:r>
              <a:rPr lang="en" sz="1000">
                <a:solidFill>
                  <a:schemeClr val="lt1"/>
                </a:solidFill>
              </a:rPr>
              <a:t>                                               Md Murad Ul Momin  2232360642</a:t>
            </a:r>
            <a:endParaRPr sz="1800">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26"/>
                                        </p:tgtEl>
                                        <p:attrNameLst>
                                          <p:attrName>style.visibility</p:attrName>
                                        </p:attrNameLst>
                                      </p:cBhvr>
                                      <p:to>
                                        <p:strVal val="hidden"/>
                                      </p:to>
                                    </p:set>
                                  </p:childTnLst>
                                </p:cTn>
                              </p:par>
                              <p:par>
                                <p:cTn fill="hold" nodeType="withEffect" presetClass="exit" presetID="2" presetSubtype="4">
                                  <p:stCondLst>
                                    <p:cond delay="0"/>
                                  </p:stCondLst>
                                  <p:childTnLst>
                                    <p:anim calcmode="lin" valueType="num">
                                      <p:cBhvr additive="base">
                                        <p:cTn dur="1000"/>
                                        <p:tgtEl>
                                          <p:spTgt spid="127"/>
                                        </p:tgtEl>
                                        <p:attrNameLst>
                                          <p:attrName>ppt_y</p:attrName>
                                        </p:attrNameLst>
                                      </p:cBhvr>
                                      <p:tavLst>
                                        <p:tav fmla="" tm="0">
                                          <p:val>
                                            <p:strVal val="#ppt_y"/>
                                          </p:val>
                                        </p:tav>
                                        <p:tav fmla="" tm="100000">
                                          <p:val>
                                            <p:strVal val="#ppt_y+1"/>
                                          </p:val>
                                        </p:tav>
                                      </p:tavLst>
                                    </p:anim>
                                    <p:set>
                                      <p:cBhvr>
                                        <p:cTn dur="1" fill="hold">
                                          <p:stCondLst>
                                            <p:cond delay="1000"/>
                                          </p:stCondLst>
                                        </p:cTn>
                                        <p:tgtEl>
                                          <p:spTgt spid="127"/>
                                        </p:tgtEl>
                                        <p:attrNameLst>
                                          <p:attrName>style.visibility</p:attrName>
                                        </p:attrNameLst>
                                      </p:cBhvr>
                                      <p:to>
                                        <p:strVal val="hidden"/>
                                      </p:to>
                                    </p:set>
                                  </p:childTnLst>
                                </p:cTn>
                              </p:par>
                              <p:par>
                                <p:cTn fill="hold" nodeType="withEffect" presetClass="exit" presetID="23" presetSubtype="32">
                                  <p:stCondLst>
                                    <p:cond delay="0"/>
                                  </p:stCondLst>
                                  <p:childTnLst>
                                    <p:anim calcmode="lin" valueType="num">
                                      <p:cBhvr additive="base">
                                        <p:cTn dur="1000"/>
                                        <p:tgtEl>
                                          <p:spTgt spid="128"/>
                                        </p:tgtEl>
                                        <p:attrNameLst>
                                          <p:attrName>ppt_w</p:attrName>
                                        </p:attrNameLst>
                                      </p:cBhvr>
                                      <p:tavLst>
                                        <p:tav fmla="" tm="0">
                                          <p:val>
                                            <p:strVal val="#ppt_w"/>
                                          </p:val>
                                        </p:tav>
                                        <p:tav fmla="" tm="100000">
                                          <p:val>
                                            <p:strVal val="0"/>
                                          </p:val>
                                        </p:tav>
                                      </p:tavLst>
                                    </p:anim>
                                    <p:anim calcmode="lin" valueType="num">
                                      <p:cBhvr additive="base">
                                        <p:cTn dur="1000"/>
                                        <p:tgtEl>
                                          <p:spTgt spid="128"/>
                                        </p:tgtEl>
                                        <p:attrNameLst>
                                          <p:attrName>ppt_h</p:attrName>
                                        </p:attrNameLst>
                                      </p:cBhvr>
                                      <p:tavLst>
                                        <p:tav fmla="" tm="0">
                                          <p:val>
                                            <p:strVal val="#ppt_h"/>
                                          </p:val>
                                        </p:tav>
                                        <p:tav fmla="" tm="100000">
                                          <p:val>
                                            <p:strVal val="0"/>
                                          </p:val>
                                        </p:tav>
                                      </p:tavLst>
                                    </p:anim>
                                    <p:set>
                                      <p:cBhvr>
                                        <p:cTn dur="1" fill="hold">
                                          <p:stCondLst>
                                            <p:cond delay="1000"/>
                                          </p:stCondLst>
                                        </p:cTn>
                                        <p:tgtEl>
                                          <p:spTgt spid="12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18" title="f89dccd9386da7a0eb8953ac18383a75.jpg"/>
          <p:cNvPicPr preferRelativeResize="0"/>
          <p:nvPr/>
        </p:nvPicPr>
        <p:blipFill rotWithShape="1">
          <a:blip r:embed="rId3">
            <a:alphaModFix/>
          </a:blip>
          <a:srcRect b="5970" l="0" r="0" t="5970"/>
          <a:stretch/>
        </p:blipFill>
        <p:spPr>
          <a:xfrm>
            <a:off x="4695824" y="434175"/>
            <a:ext cx="1891827" cy="1665899"/>
          </a:xfrm>
          <a:prstGeom prst="rect">
            <a:avLst/>
          </a:prstGeom>
          <a:noFill/>
          <a:ln>
            <a:noFill/>
          </a:ln>
        </p:spPr>
      </p:pic>
      <p:pic>
        <p:nvPicPr>
          <p:cNvPr id="135" name="Google Shape;135;p18" title="543b3aa5df83848d2d6041051292ff5b.jpg"/>
          <p:cNvPicPr preferRelativeResize="0"/>
          <p:nvPr/>
        </p:nvPicPr>
        <p:blipFill rotWithShape="1">
          <a:blip r:embed="rId4">
            <a:alphaModFix/>
          </a:blip>
          <a:srcRect b="6582" l="0" r="0" t="6574"/>
          <a:stretch/>
        </p:blipFill>
        <p:spPr>
          <a:xfrm>
            <a:off x="6800775" y="434175"/>
            <a:ext cx="1918200" cy="1665899"/>
          </a:xfrm>
          <a:prstGeom prst="rect">
            <a:avLst/>
          </a:prstGeom>
          <a:noFill/>
          <a:ln>
            <a:noFill/>
          </a:ln>
        </p:spPr>
      </p:pic>
      <p:pic>
        <p:nvPicPr>
          <p:cNvPr id="136" name="Google Shape;136;p18" title="ee93f30ac6a1b78b3eb9ca4540889e46.jpg"/>
          <p:cNvPicPr preferRelativeResize="0"/>
          <p:nvPr/>
        </p:nvPicPr>
        <p:blipFill rotWithShape="1">
          <a:blip r:embed="rId5">
            <a:alphaModFix/>
          </a:blip>
          <a:srcRect b="20100" l="0" r="0" t="20094"/>
          <a:stretch/>
        </p:blipFill>
        <p:spPr>
          <a:xfrm>
            <a:off x="4695825" y="2289750"/>
            <a:ext cx="4023151" cy="2406074"/>
          </a:xfrm>
          <a:prstGeom prst="rect">
            <a:avLst/>
          </a:prstGeom>
          <a:noFill/>
          <a:ln>
            <a:noFill/>
          </a:ln>
        </p:spPr>
      </p:pic>
      <p:sp>
        <p:nvSpPr>
          <p:cNvPr id="137" name="Google Shape;137;p18"/>
          <p:cNvSpPr txBox="1"/>
          <p:nvPr/>
        </p:nvSpPr>
        <p:spPr>
          <a:xfrm>
            <a:off x="534800" y="762875"/>
            <a:ext cx="4530000" cy="356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200">
                <a:solidFill>
                  <a:srgbClr val="85200C"/>
                </a:solidFill>
              </a:rPr>
              <a:t> Expected Outcomes</a:t>
            </a:r>
            <a:endParaRPr b="1" sz="1200">
              <a:solidFill>
                <a:srgbClr val="85200C"/>
              </a:solidFill>
            </a:endParaRPr>
          </a:p>
          <a:p>
            <a:pPr indent="-304800" lvl="0" marL="457200" rtl="0" algn="l">
              <a:lnSpc>
                <a:spcPct val="115000"/>
              </a:lnSpc>
              <a:spcBef>
                <a:spcPts val="1200"/>
              </a:spcBef>
              <a:spcAft>
                <a:spcPts val="0"/>
              </a:spcAft>
              <a:buClr>
                <a:srgbClr val="85200C"/>
              </a:buClr>
              <a:buSzPts val="1200"/>
              <a:buChar char="●"/>
            </a:pPr>
            <a:r>
              <a:rPr lang="en" sz="1200">
                <a:solidFill>
                  <a:srgbClr val="85200C"/>
                </a:solidFill>
              </a:rPr>
              <a:t>Fully functional bike shop web system.</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Admin/customer dashboards.</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Real-time inventory and sales reports.</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Enhanced user experience and performance.</a:t>
            </a:r>
            <a:endParaRPr sz="1200">
              <a:solidFill>
                <a:srgbClr val="85200C"/>
              </a:solidFill>
            </a:endParaRPr>
          </a:p>
          <a:p>
            <a:pPr indent="0" lvl="0" marL="0" rtl="0" algn="l">
              <a:lnSpc>
                <a:spcPct val="115000"/>
              </a:lnSpc>
              <a:spcBef>
                <a:spcPts val="1200"/>
              </a:spcBef>
              <a:spcAft>
                <a:spcPts val="0"/>
              </a:spcAft>
              <a:buNone/>
            </a:pPr>
            <a:r>
              <a:t/>
            </a:r>
            <a:endParaRPr sz="1200">
              <a:solidFill>
                <a:srgbClr val="85200C"/>
              </a:solidFill>
            </a:endParaRPr>
          </a:p>
          <a:p>
            <a:pPr indent="0" lvl="0" marL="0" rtl="0" algn="l">
              <a:lnSpc>
                <a:spcPct val="115000"/>
              </a:lnSpc>
              <a:spcBef>
                <a:spcPts val="1200"/>
              </a:spcBef>
              <a:spcAft>
                <a:spcPts val="0"/>
              </a:spcAft>
              <a:buNone/>
            </a:pPr>
            <a:r>
              <a:rPr b="1" lang="en" sz="1200">
                <a:solidFill>
                  <a:srgbClr val="85200C"/>
                </a:solidFill>
              </a:rPr>
              <a:t>Future Enhancements</a:t>
            </a:r>
            <a:endParaRPr b="1" sz="1200">
              <a:solidFill>
                <a:srgbClr val="85200C"/>
              </a:solidFill>
            </a:endParaRPr>
          </a:p>
          <a:p>
            <a:pPr indent="-304800" lvl="0" marL="457200" rtl="0" algn="l">
              <a:lnSpc>
                <a:spcPct val="115000"/>
              </a:lnSpc>
              <a:spcBef>
                <a:spcPts val="1200"/>
              </a:spcBef>
              <a:spcAft>
                <a:spcPts val="0"/>
              </a:spcAft>
              <a:buClr>
                <a:srgbClr val="85200C"/>
              </a:buClr>
              <a:buSzPts val="1200"/>
              <a:buChar char="●"/>
            </a:pPr>
            <a:r>
              <a:rPr lang="en" sz="1200">
                <a:solidFill>
                  <a:srgbClr val="85200C"/>
                </a:solidFill>
              </a:rPr>
              <a:t>Online payments (SSLCommerz, Bkash, Nagad).</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Mobile app version.</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AI-powered recommendations.</a:t>
            </a:r>
            <a:endParaRPr sz="1200">
              <a:solidFill>
                <a:srgbClr val="85200C"/>
              </a:solidFill>
            </a:endParaRPr>
          </a:p>
          <a:p>
            <a:pPr indent="-304800" lvl="0" marL="457200" rtl="0" algn="l">
              <a:lnSpc>
                <a:spcPct val="115000"/>
              </a:lnSpc>
              <a:spcBef>
                <a:spcPts val="0"/>
              </a:spcBef>
              <a:spcAft>
                <a:spcPts val="0"/>
              </a:spcAft>
              <a:buClr>
                <a:srgbClr val="85200C"/>
              </a:buClr>
              <a:buSzPts val="1200"/>
              <a:buChar char="●"/>
            </a:pPr>
            <a:r>
              <a:rPr lang="en" sz="1200">
                <a:solidFill>
                  <a:srgbClr val="85200C"/>
                </a:solidFill>
              </a:rPr>
              <a:t>Chatbot and business analytics features.</a:t>
            </a:r>
            <a:endParaRPr sz="1200">
              <a:solidFill>
                <a:srgbClr val="85200C"/>
              </a:solidFill>
            </a:endParaRPr>
          </a:p>
          <a:p>
            <a:pPr indent="0" lvl="0" marL="0" rtl="0" algn="l">
              <a:spcBef>
                <a:spcPts val="1200"/>
              </a:spcBef>
              <a:spcAft>
                <a:spcPts val="0"/>
              </a:spcAft>
              <a:buNone/>
            </a:pPr>
            <a:r>
              <a:t/>
            </a:r>
            <a:endParaRPr sz="1800">
              <a:solidFill>
                <a:schemeClr val="dk2"/>
              </a:solidFill>
              <a:latin typeface="Roboto"/>
              <a:ea typeface="Roboto"/>
              <a:cs typeface="Roboto"/>
              <a:sym typeface="Roboto"/>
            </a:endParaRPr>
          </a:p>
        </p:txBody>
      </p:sp>
      <p:sp>
        <p:nvSpPr>
          <p:cNvPr id="138" name="Google Shape;138;p18"/>
          <p:cNvSpPr txBox="1"/>
          <p:nvPr/>
        </p:nvSpPr>
        <p:spPr>
          <a:xfrm>
            <a:off x="534800" y="4450800"/>
            <a:ext cx="7404300" cy="69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t>Group:04   Group Members:  Md. Nasim Ahmed</a:t>
            </a:r>
            <a:r>
              <a:rPr b="1" lang="en" sz="1000"/>
              <a:t>  </a:t>
            </a:r>
            <a:r>
              <a:rPr lang="en" sz="1000"/>
              <a:t>2232936042</a:t>
            </a:r>
            <a:endParaRPr b="1" sz="1000"/>
          </a:p>
          <a:p>
            <a:pPr indent="0" lvl="0" marL="0" rtl="0" algn="l">
              <a:lnSpc>
                <a:spcPct val="115000"/>
              </a:lnSpc>
              <a:spcBef>
                <a:spcPts val="0"/>
              </a:spcBef>
              <a:spcAft>
                <a:spcPts val="0"/>
              </a:spcAft>
              <a:buNone/>
            </a:pPr>
            <a:r>
              <a:rPr b="1" lang="en" sz="1000"/>
              <a:t>                                               </a:t>
            </a:r>
            <a:r>
              <a:rPr lang="en" sz="1000"/>
              <a:t>Md. Abir Hasan  2021833642</a:t>
            </a:r>
            <a:endParaRPr sz="1000"/>
          </a:p>
          <a:p>
            <a:pPr indent="0" lvl="0" marL="0" rtl="0" algn="l">
              <a:lnSpc>
                <a:spcPct val="115000"/>
              </a:lnSpc>
              <a:spcBef>
                <a:spcPts val="0"/>
              </a:spcBef>
              <a:spcAft>
                <a:spcPts val="0"/>
              </a:spcAft>
              <a:buNone/>
            </a:pPr>
            <a:r>
              <a:rPr lang="en" sz="1000"/>
              <a:t>                                               Md Murad Ul Momin  2232360642</a:t>
            </a:r>
            <a:endParaRPr sz="1800">
              <a:solidFill>
                <a:schemeClr val="dk2"/>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4"/>
                                        </p:tgtEl>
                                        <p:attrNameLst>
                                          <p:attrName>style.visibility</p:attrName>
                                        </p:attrNameLst>
                                      </p:cBhvr>
                                      <p:to>
                                        <p:strVal val="visible"/>
                                      </p:to>
                                    </p:set>
                                    <p:anim calcmode="lin" valueType="num">
                                      <p:cBhvr additive="base">
                                        <p:cTn dur="1000"/>
                                        <p:tgtEl>
                                          <p:spTgt spid="13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5"/>
                                        </p:tgtEl>
                                        <p:attrNameLst>
                                          <p:attrName>style.visibility</p:attrName>
                                        </p:attrNameLst>
                                      </p:cBhvr>
                                      <p:to>
                                        <p:strVal val="visible"/>
                                      </p:to>
                                    </p:set>
                                    <p:anim calcmode="lin" valueType="num">
                                      <p:cBhvr additive="base">
                                        <p:cTn dur="1000"/>
                                        <p:tgtEl>
                                          <p:spTgt spid="13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36"/>
                                        </p:tgtEl>
                                        <p:attrNameLst>
                                          <p:attrName>style.visibility</p:attrName>
                                        </p:attrNameLst>
                                      </p:cBhvr>
                                      <p:to>
                                        <p:strVal val="visible"/>
                                      </p:to>
                                    </p:set>
                                    <p:anim calcmode="lin" valueType="num">
                                      <p:cBhvr additive="base">
                                        <p:cTn dur="1000"/>
                                        <p:tgtEl>
                                          <p:spTgt spid="13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9"/>
          <p:cNvSpPr txBox="1"/>
          <p:nvPr>
            <p:ph type="title"/>
          </p:nvPr>
        </p:nvSpPr>
        <p:spPr>
          <a:xfrm>
            <a:off x="311700" y="547725"/>
            <a:ext cx="2808000" cy="755700"/>
          </a:xfrm>
          <a:prstGeom prst="rect">
            <a:avLst/>
          </a:prstGeom>
        </p:spPr>
        <p:txBody>
          <a:bodyPr anchorCtr="0" anchor="b" bIns="91425" lIns="91425" spcFirstLastPara="1" rIns="91425" wrap="square" tIns="91425">
            <a:normAutofit/>
          </a:bodyPr>
          <a:lstStyle/>
          <a:p>
            <a:pPr indent="0" lvl="0" marL="0" rtl="0" algn="l">
              <a:lnSpc>
                <a:spcPct val="115000"/>
              </a:lnSpc>
              <a:spcBef>
                <a:spcPts val="1200"/>
              </a:spcBef>
              <a:spcAft>
                <a:spcPts val="1200"/>
              </a:spcAft>
              <a:buNone/>
            </a:pPr>
            <a:r>
              <a:rPr b="1" lang="en" sz="2100">
                <a:latin typeface="Arial"/>
                <a:ea typeface="Arial"/>
                <a:cs typeface="Arial"/>
                <a:sym typeface="Arial"/>
              </a:rPr>
              <a:t>Conclusion</a:t>
            </a:r>
            <a:endParaRPr sz="3400"/>
          </a:p>
        </p:txBody>
      </p:sp>
      <p:sp>
        <p:nvSpPr>
          <p:cNvPr id="144" name="Google Shape;144;p19"/>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p>
            <a:pPr indent="-323850" lvl="0" marL="457200" rtl="0" algn="l">
              <a:spcBef>
                <a:spcPts val="1200"/>
              </a:spcBef>
              <a:spcAft>
                <a:spcPts val="0"/>
              </a:spcAft>
              <a:buClr>
                <a:srgbClr val="CC4125"/>
              </a:buClr>
              <a:buSzPts val="1500"/>
              <a:buFont typeface="Arial"/>
              <a:buChar char="●"/>
            </a:pPr>
            <a:r>
              <a:rPr lang="en" sz="1500">
                <a:solidFill>
                  <a:srgbClr val="CC4125"/>
                </a:solidFill>
                <a:latin typeface="Arial"/>
                <a:ea typeface="Arial"/>
                <a:cs typeface="Arial"/>
                <a:sym typeface="Arial"/>
              </a:rPr>
              <a:t>Our system transforms traditional bike stores into efficient, digital platforms.</a:t>
            </a:r>
            <a:endParaRPr sz="1500">
              <a:solidFill>
                <a:srgbClr val="CC4125"/>
              </a:solidFill>
              <a:latin typeface="Arial"/>
              <a:ea typeface="Arial"/>
              <a:cs typeface="Arial"/>
              <a:sym typeface="Arial"/>
            </a:endParaRPr>
          </a:p>
          <a:p>
            <a:pPr indent="-323850" lvl="0" marL="457200" rtl="0" algn="l">
              <a:spcBef>
                <a:spcPts val="0"/>
              </a:spcBef>
              <a:spcAft>
                <a:spcPts val="0"/>
              </a:spcAft>
              <a:buClr>
                <a:srgbClr val="CC4125"/>
              </a:buClr>
              <a:buSzPts val="1500"/>
              <a:buFont typeface="Arial"/>
              <a:buChar char="●"/>
            </a:pPr>
            <a:r>
              <a:rPr lang="en" sz="1500">
                <a:solidFill>
                  <a:srgbClr val="CC4125"/>
                </a:solidFill>
                <a:latin typeface="Arial"/>
                <a:ea typeface="Arial"/>
                <a:cs typeface="Arial"/>
                <a:sym typeface="Arial"/>
              </a:rPr>
              <a:t>Supports small businesses in Bangladesh with automation.</a:t>
            </a:r>
            <a:endParaRPr sz="1500">
              <a:solidFill>
                <a:srgbClr val="CC4125"/>
              </a:solidFill>
              <a:latin typeface="Arial"/>
              <a:ea typeface="Arial"/>
              <a:cs typeface="Arial"/>
              <a:sym typeface="Arial"/>
            </a:endParaRPr>
          </a:p>
          <a:p>
            <a:pPr indent="-323850" lvl="0" marL="457200" rtl="0" algn="l">
              <a:spcBef>
                <a:spcPts val="0"/>
              </a:spcBef>
              <a:spcAft>
                <a:spcPts val="0"/>
              </a:spcAft>
              <a:buClr>
                <a:srgbClr val="CC4125"/>
              </a:buClr>
              <a:buSzPts val="1500"/>
              <a:buFont typeface="Arial"/>
              <a:buChar char="●"/>
            </a:pPr>
            <a:r>
              <a:rPr lang="en" sz="1500">
                <a:solidFill>
                  <a:srgbClr val="CC4125"/>
                </a:solidFill>
                <a:latin typeface="Arial"/>
                <a:ea typeface="Arial"/>
                <a:cs typeface="Arial"/>
                <a:sym typeface="Arial"/>
              </a:rPr>
              <a:t>Scalable and adaptable for future technologies.</a:t>
            </a:r>
            <a:endParaRPr sz="1500">
              <a:solidFill>
                <a:srgbClr val="CC4125"/>
              </a:solidFill>
              <a:latin typeface="Arial"/>
              <a:ea typeface="Arial"/>
              <a:cs typeface="Arial"/>
              <a:sym typeface="Arial"/>
            </a:endParaRPr>
          </a:p>
          <a:p>
            <a:pPr indent="0" lvl="0" marL="0" rtl="0" algn="l">
              <a:spcBef>
                <a:spcPts val="1200"/>
              </a:spcBef>
              <a:spcAft>
                <a:spcPts val="0"/>
              </a:spcAft>
              <a:buNone/>
            </a:pPr>
            <a:r>
              <a:t/>
            </a:r>
            <a:endParaRPr b="1" sz="1400"/>
          </a:p>
        </p:txBody>
      </p:sp>
      <p:pic>
        <p:nvPicPr>
          <p:cNvPr id="145" name="Google Shape;145;p19" title="7855bb6cd78c16aaa0e07e7febff7902.jpg"/>
          <p:cNvPicPr preferRelativeResize="0"/>
          <p:nvPr/>
        </p:nvPicPr>
        <p:blipFill rotWithShape="1">
          <a:blip r:embed="rId3">
            <a:alphaModFix/>
          </a:blip>
          <a:srcRect b="20792" l="0" r="0" t="20786"/>
          <a:stretch/>
        </p:blipFill>
        <p:spPr>
          <a:xfrm>
            <a:off x="3274664" y="0"/>
            <a:ext cx="5869337" cy="5143500"/>
          </a:xfrm>
          <a:prstGeom prst="rect">
            <a:avLst/>
          </a:prstGeom>
          <a:noFill/>
          <a:ln>
            <a:noFill/>
          </a:ln>
        </p:spPr>
      </p:pic>
      <p:sp>
        <p:nvSpPr>
          <p:cNvPr id="146" name="Google Shape;146;p19"/>
          <p:cNvSpPr txBox="1"/>
          <p:nvPr/>
        </p:nvSpPr>
        <p:spPr>
          <a:xfrm>
            <a:off x="3274675" y="4450800"/>
            <a:ext cx="7857600" cy="69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t>Group:04   Group Members:  Md. Nasim Ahmed</a:t>
            </a:r>
            <a:r>
              <a:rPr b="1" lang="en" sz="1000"/>
              <a:t>  </a:t>
            </a:r>
            <a:r>
              <a:rPr lang="en" sz="1000"/>
              <a:t>2232936042</a:t>
            </a:r>
            <a:endParaRPr b="1" sz="1000"/>
          </a:p>
          <a:p>
            <a:pPr indent="0" lvl="0" marL="0" rtl="0" algn="l">
              <a:lnSpc>
                <a:spcPct val="115000"/>
              </a:lnSpc>
              <a:spcBef>
                <a:spcPts val="0"/>
              </a:spcBef>
              <a:spcAft>
                <a:spcPts val="0"/>
              </a:spcAft>
              <a:buNone/>
            </a:pPr>
            <a:r>
              <a:rPr b="1" lang="en" sz="1000"/>
              <a:t>                                               </a:t>
            </a:r>
            <a:r>
              <a:rPr lang="en" sz="1000"/>
              <a:t>Md. Abir Hasan  2021833642</a:t>
            </a:r>
            <a:endParaRPr sz="1000"/>
          </a:p>
          <a:p>
            <a:pPr indent="0" lvl="0" marL="0" rtl="0" algn="l">
              <a:lnSpc>
                <a:spcPct val="115000"/>
              </a:lnSpc>
              <a:spcBef>
                <a:spcPts val="0"/>
              </a:spcBef>
              <a:spcAft>
                <a:spcPts val="0"/>
              </a:spcAft>
              <a:buNone/>
            </a:pPr>
            <a:r>
              <a:rPr lang="en" sz="1000"/>
              <a:t>                                               Md Murad Ul Momin  2232360642</a:t>
            </a:r>
            <a:endParaRPr sz="1800">
              <a:solidFill>
                <a:schemeClr val="dk2"/>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45"/>
                                        </p:tgtEl>
                                        <p:attrNameLst>
                                          <p:attrName>style.visibility</p:attrName>
                                        </p:attrNameLst>
                                      </p:cBhvr>
                                      <p:to>
                                        <p:strVal val="visible"/>
                                      </p:to>
                                    </p:set>
                                    <p:anim calcmode="lin" valueType="num">
                                      <p:cBhvr additive="base">
                                        <p:cTn dur="1000"/>
                                        <p:tgtEl>
                                          <p:spTgt spid="145"/>
                                        </p:tgtEl>
                                        <p:attrNameLst>
                                          <p:attrName>ppt_w</p:attrName>
                                        </p:attrNameLst>
                                      </p:cBhvr>
                                      <p:tavLst>
                                        <p:tav fmla="" tm="0">
                                          <p:val>
                                            <p:strVal val="0"/>
                                          </p:val>
                                        </p:tav>
                                        <p:tav fmla="" tm="100000">
                                          <p:val>
                                            <p:strVal val="#ppt_w"/>
                                          </p:val>
                                        </p:tav>
                                      </p:tavLst>
                                    </p:anim>
                                    <p:anim calcmode="lin" valueType="num">
                                      <p:cBhvr additive="base">
                                        <p:cTn dur="1000"/>
                                        <p:tgtEl>
                                          <p:spTgt spid="14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0"/>
          <p:cNvSpPr txBox="1"/>
          <p:nvPr>
            <p:ph type="title"/>
          </p:nvPr>
        </p:nvSpPr>
        <p:spPr>
          <a:xfrm>
            <a:off x="311700" y="547725"/>
            <a:ext cx="2808000" cy="755700"/>
          </a:xfrm>
          <a:prstGeom prst="rect">
            <a:avLst/>
          </a:prstGeom>
        </p:spPr>
        <p:txBody>
          <a:bodyPr anchorCtr="0" anchor="b" bIns="91425" lIns="91425" spcFirstLastPara="1" rIns="91425" wrap="square" tIns="91425">
            <a:normAutofit fontScale="90000"/>
          </a:bodyPr>
          <a:lstStyle/>
          <a:p>
            <a:pPr indent="0" lvl="0" marL="0" rtl="0" algn="ctr">
              <a:lnSpc>
                <a:spcPct val="115000"/>
              </a:lnSpc>
              <a:spcBef>
                <a:spcPts val="1200"/>
              </a:spcBef>
              <a:spcAft>
                <a:spcPts val="0"/>
              </a:spcAft>
              <a:buNone/>
            </a:pPr>
            <a:r>
              <a:t/>
            </a:r>
            <a:endParaRPr b="1" i="1" sz="3500" u="sng"/>
          </a:p>
          <a:p>
            <a:pPr indent="0" lvl="0" marL="0" rtl="0" algn="l">
              <a:lnSpc>
                <a:spcPct val="115000"/>
              </a:lnSpc>
              <a:spcBef>
                <a:spcPts val="1200"/>
              </a:spcBef>
              <a:spcAft>
                <a:spcPts val="1200"/>
              </a:spcAft>
              <a:buNone/>
            </a:pPr>
            <a:r>
              <a:t/>
            </a:r>
            <a:endParaRPr b="1" sz="2100">
              <a:latin typeface="Arial"/>
              <a:ea typeface="Arial"/>
              <a:cs typeface="Arial"/>
              <a:sym typeface="Arial"/>
            </a:endParaRPr>
          </a:p>
        </p:txBody>
      </p:sp>
      <p:sp>
        <p:nvSpPr>
          <p:cNvPr id="152" name="Google Shape;152;p20"/>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b="1" sz="2400">
              <a:solidFill>
                <a:srgbClr val="000000"/>
              </a:solidFill>
              <a:latin typeface="Arial"/>
              <a:ea typeface="Arial"/>
              <a:cs typeface="Arial"/>
              <a:sym typeface="Arial"/>
            </a:endParaRPr>
          </a:p>
          <a:p>
            <a:pPr indent="-381000" lvl="0" marL="457200" rtl="0" algn="l">
              <a:spcBef>
                <a:spcPts val="1200"/>
              </a:spcBef>
              <a:spcAft>
                <a:spcPts val="0"/>
              </a:spcAft>
              <a:buClr>
                <a:schemeClr val="accent3"/>
              </a:buClr>
              <a:buSzPts val="2400"/>
              <a:buFont typeface="Arial"/>
              <a:buChar char="●"/>
            </a:pPr>
            <a:r>
              <a:rPr lang="en" sz="2400">
                <a:solidFill>
                  <a:schemeClr val="accent3"/>
                </a:solidFill>
                <a:latin typeface="Arial"/>
                <a:ea typeface="Arial"/>
                <a:cs typeface="Arial"/>
                <a:sym typeface="Arial"/>
              </a:rPr>
              <a:t>Thank you!</a:t>
            </a:r>
            <a:endParaRPr sz="2400">
              <a:solidFill>
                <a:schemeClr val="accent3"/>
              </a:solidFill>
              <a:latin typeface="Arial"/>
              <a:ea typeface="Arial"/>
              <a:cs typeface="Arial"/>
              <a:sym typeface="Arial"/>
            </a:endParaRPr>
          </a:p>
          <a:p>
            <a:pPr indent="-381000" lvl="0" marL="457200" rtl="0" algn="l">
              <a:spcBef>
                <a:spcPts val="0"/>
              </a:spcBef>
              <a:spcAft>
                <a:spcPts val="0"/>
              </a:spcAft>
              <a:buClr>
                <a:schemeClr val="accent3"/>
              </a:buClr>
              <a:buSzPts val="2400"/>
              <a:buFont typeface="Arial"/>
              <a:buChar char="●"/>
            </a:pPr>
            <a:r>
              <a:rPr lang="en" sz="2400">
                <a:solidFill>
                  <a:schemeClr val="accent3"/>
                </a:solidFill>
                <a:latin typeface="Arial"/>
                <a:ea typeface="Arial"/>
                <a:cs typeface="Arial"/>
                <a:sym typeface="Arial"/>
              </a:rPr>
              <a:t>Any Questions?</a:t>
            </a:r>
            <a:endParaRPr sz="2400">
              <a:solidFill>
                <a:schemeClr val="accent3"/>
              </a:solidFill>
              <a:latin typeface="Arial"/>
              <a:ea typeface="Arial"/>
              <a:cs typeface="Arial"/>
              <a:sym typeface="Arial"/>
            </a:endParaRPr>
          </a:p>
          <a:p>
            <a:pPr indent="0" lvl="0" marL="0" rtl="0" algn="l">
              <a:spcBef>
                <a:spcPts val="1200"/>
              </a:spcBef>
              <a:spcAft>
                <a:spcPts val="0"/>
              </a:spcAft>
              <a:buNone/>
            </a:pPr>
            <a:r>
              <a:t/>
            </a:r>
            <a:endParaRPr sz="1500">
              <a:solidFill>
                <a:srgbClr val="CC4125"/>
              </a:solidFill>
              <a:latin typeface="Arial"/>
              <a:ea typeface="Arial"/>
              <a:cs typeface="Arial"/>
              <a:sym typeface="Arial"/>
            </a:endParaRPr>
          </a:p>
          <a:p>
            <a:pPr indent="0" lvl="0" marL="0" rtl="0" algn="l">
              <a:spcBef>
                <a:spcPts val="1200"/>
              </a:spcBef>
              <a:spcAft>
                <a:spcPts val="0"/>
              </a:spcAft>
              <a:buNone/>
            </a:pPr>
            <a:r>
              <a:t/>
            </a:r>
            <a:endParaRPr b="1" sz="1400"/>
          </a:p>
        </p:txBody>
      </p:sp>
      <p:pic>
        <p:nvPicPr>
          <p:cNvPr id="153" name="Google Shape;153;p20" title="52cb7bc85773a32e50839289c4752509.jpg"/>
          <p:cNvPicPr preferRelativeResize="0"/>
          <p:nvPr/>
        </p:nvPicPr>
        <p:blipFill rotWithShape="1">
          <a:blip r:embed="rId3">
            <a:alphaModFix/>
          </a:blip>
          <a:srcRect b="25345" l="0" r="0" t="25345"/>
          <a:stretch/>
        </p:blipFill>
        <p:spPr>
          <a:xfrm>
            <a:off x="3274675" y="0"/>
            <a:ext cx="5869326" cy="51435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1000"/>
                                        <p:tgtEl>
                                          <p:spTgt spid="1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53"/>
                                        </p:tgtEl>
                                        <p:attrNameLst>
                                          <p:attrName>style.visibility</p:attrName>
                                        </p:attrNameLst>
                                      </p:cBhvr>
                                      <p:to>
                                        <p:strVal val="visible"/>
                                      </p:to>
                                    </p:set>
                                    <p:anim calcmode="lin" valueType="num">
                                      <p:cBhvr additive="base">
                                        <p:cTn dur="1000"/>
                                        <p:tgtEl>
                                          <p:spTgt spid="153"/>
                                        </p:tgtEl>
                                        <p:attrNameLst>
                                          <p:attrName>ppt_w</p:attrName>
                                        </p:attrNameLst>
                                      </p:cBhvr>
                                      <p:tavLst>
                                        <p:tav fmla="" tm="0">
                                          <p:val>
                                            <p:strVal val="0"/>
                                          </p:val>
                                        </p:tav>
                                        <p:tav fmla="" tm="100000">
                                          <p:val>
                                            <p:strVal val="#ppt_w"/>
                                          </p:val>
                                        </p:tav>
                                      </p:tavLst>
                                    </p:anim>
                                    <p:anim calcmode="lin" valueType="num">
                                      <p:cBhvr additive="base">
                                        <p:cTn dur="1000"/>
                                        <p:tgtEl>
                                          <p:spTgt spid="153"/>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